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791" r:id="rId2"/>
  </p:sldMasterIdLst>
  <p:notesMasterIdLst>
    <p:notesMasterId r:id="rId49"/>
  </p:notesMasterIdLst>
  <p:handoutMasterIdLst>
    <p:handoutMasterId r:id="rId50"/>
  </p:handoutMasterIdLst>
  <p:sldIdLst>
    <p:sldId id="256" r:id="rId3"/>
    <p:sldId id="257" r:id="rId4"/>
    <p:sldId id="265" r:id="rId5"/>
    <p:sldId id="263" r:id="rId6"/>
    <p:sldId id="306" r:id="rId7"/>
    <p:sldId id="307" r:id="rId8"/>
    <p:sldId id="262" r:id="rId9"/>
    <p:sldId id="268" r:id="rId10"/>
    <p:sldId id="269" r:id="rId11"/>
    <p:sldId id="272" r:id="rId12"/>
    <p:sldId id="304" r:id="rId13"/>
    <p:sldId id="273" r:id="rId14"/>
    <p:sldId id="305" r:id="rId15"/>
    <p:sldId id="270" r:id="rId16"/>
    <p:sldId id="274" r:id="rId17"/>
    <p:sldId id="271" r:id="rId18"/>
    <p:sldId id="275" r:id="rId19"/>
    <p:sldId id="276" r:id="rId20"/>
    <p:sldId id="279" r:id="rId21"/>
    <p:sldId id="281" r:id="rId22"/>
    <p:sldId id="280" r:id="rId23"/>
    <p:sldId id="283" r:id="rId24"/>
    <p:sldId id="282"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301" r:id="rId39"/>
    <p:sldId id="300" r:id="rId40"/>
    <p:sldId id="297" r:id="rId41"/>
    <p:sldId id="298" r:id="rId42"/>
    <p:sldId id="308" r:id="rId43"/>
    <p:sldId id="309" r:id="rId44"/>
    <p:sldId id="310" r:id="rId45"/>
    <p:sldId id="311" r:id="rId46"/>
    <p:sldId id="312" r:id="rId47"/>
    <p:sldId id="313"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3" autoAdjust="0"/>
    <p:restoredTop sz="94660"/>
  </p:normalViewPr>
  <p:slideViewPr>
    <p:cSldViewPr>
      <p:cViewPr varScale="1">
        <p:scale>
          <a:sx n="68" d="100"/>
          <a:sy n="68" d="100"/>
        </p:scale>
        <p:origin x="149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jpe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078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078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078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C853537-C3E2-4A32-AB95-15349BEECE1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2150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215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15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0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2150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948D5805-2497-4E33-8438-7CBC85D0665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7ACFF-00E8-4862-AF43-45E43B61E6BD}" type="slidenum">
              <a:rPr lang="en-US"/>
              <a:pPr/>
              <a:t>1</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360882-7632-4B3F-98AC-8ADAEF910055}" type="slidenum">
              <a:rPr lang="en-US"/>
              <a:pPr/>
              <a:t>10</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8E406-4E08-4416-8F2E-F2BE7123C5A5}" type="slidenum">
              <a:rPr lang="en-US"/>
              <a:pPr/>
              <a:t>11</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876D46-DA71-4320-9745-80EA9C73842E}" type="slidenum">
              <a:rPr lang="en-US"/>
              <a:pPr/>
              <a:t>12</a:t>
            </a:fld>
            <a:endParaRPr lang="en-US"/>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0ECEE-0A90-44B3-898C-58C363C19462}" type="slidenum">
              <a:rPr lang="en-US"/>
              <a:pPr/>
              <a:t>13</a:t>
            </a:fld>
            <a:endParaRPr lang="en-US"/>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F7BCD8-798C-48C5-A0F7-724268A31326}" type="slidenum">
              <a:rPr lang="en-US"/>
              <a:pPr/>
              <a:t>14</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8003F4-2D2F-4EA7-A515-A8452CF615A0}" type="slidenum">
              <a:rPr lang="en-US"/>
              <a:pPr/>
              <a:t>15</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19926A-83FC-4BC2-8863-837BEF02CE97}" type="slidenum">
              <a:rPr lang="en-US"/>
              <a:pPr/>
              <a:t>16</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456345-B5C9-4FBD-A933-C53CE36ACF68}" type="slidenum">
              <a:rPr lang="en-US"/>
              <a:pPr/>
              <a:t>17</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7C7CF7-C722-4BCF-9066-4B631CB9AE0F}" type="slidenum">
              <a:rPr lang="en-US"/>
              <a:pPr/>
              <a:t>18</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29B9CC-DC75-4E5A-B853-0F32ED16D521}" type="slidenum">
              <a:rPr lang="en-US"/>
              <a:pPr/>
              <a:t>19</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824DE-5068-49E0-B7CF-10373E3530CC}" type="slidenum">
              <a:rPr lang="en-US"/>
              <a:pPr/>
              <a:t>2</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4BD31B-6085-486F-A8F6-1625769B738E}" type="slidenum">
              <a:rPr lang="en-US"/>
              <a:pPr/>
              <a:t>20</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DC62C-30EF-4401-9792-DEF8D5863B77}" type="slidenum">
              <a:rPr lang="en-US"/>
              <a:pPr/>
              <a:t>21</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84D54E-37F1-48CA-8D21-57C587767288}" type="slidenum">
              <a:rPr lang="en-US"/>
              <a:pPr/>
              <a:t>22</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C3A69-E30D-428C-9651-B1D0F726D398}" type="slidenum">
              <a:rPr lang="en-US"/>
              <a:pPr/>
              <a:t>23</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F30B05-E9AA-4843-B62B-8E098CB1F3FC}" type="slidenum">
              <a:rPr lang="en-US"/>
              <a:pPr/>
              <a:t>24</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8FDD9-C4F5-4572-9984-1795DE133397}" type="slidenum">
              <a:rPr lang="en-US"/>
              <a:pPr/>
              <a:t>25</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B9702-1728-44EA-9759-2B1BD5679865}" type="slidenum">
              <a:rPr lang="en-US"/>
              <a:pPr/>
              <a:t>26</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A0C6F-F949-41B6-B804-9D749DEA41C5}" type="slidenum">
              <a:rPr lang="en-US"/>
              <a:pPr/>
              <a:t>27</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D04AD5-CE8D-4C52-9105-6BC62091AC98}" type="slidenum">
              <a:rPr lang="en-US"/>
              <a:pPr/>
              <a:t>28</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5CC4CA-7615-4CF2-AB78-E4631D6BFBF6}" type="slidenum">
              <a:rPr lang="en-US"/>
              <a:pPr/>
              <a:t>29</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83A99-ED38-4AF3-BA5D-615E7F7B7A78}" type="slidenum">
              <a:rPr lang="en-US"/>
              <a:pPr/>
              <a:t>3</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1A147-C013-4346-9F87-DC575AD85BD5}" type="slidenum">
              <a:rPr lang="en-US"/>
              <a:pPr/>
              <a:t>30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D51E56-2A24-4B86-977F-20EDE8975B86}" type="slidenum">
              <a:rPr lang="en-US"/>
              <a:pPr/>
              <a:t>31</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793AA-06B9-49C1-B155-267EEB1783A1}" type="slidenum">
              <a:rPr lang="en-US"/>
              <a:pPr/>
              <a:t>32</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FFC76-D253-428A-8E3D-DDB9DB8D87E7}" type="slidenum">
              <a:rPr lang="en-US"/>
              <a:pPr/>
              <a:t>33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F2038-95C7-4F44-9F8E-244599C9D3A1}" type="slidenum">
              <a:rPr lang="en-US"/>
              <a:pPr/>
              <a:t>34</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264FE4-95C3-4F60-9411-2A3CAB523940}" type="slidenum">
              <a:rPr lang="en-US"/>
              <a:pPr/>
              <a:t>35</a:t>
            </a:fld>
            <a:endParaRPr lang="en-US"/>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0561A-150F-4C33-B029-C72419504D48}" type="slidenum">
              <a:rPr lang="en-US"/>
              <a:pPr/>
              <a:t>36</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79C2D-1B7C-450E-A7D3-3EF57F185EEB}" type="slidenum">
              <a:rPr lang="en-US"/>
              <a:pPr/>
              <a:t>37</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1907E9-CA20-4A63-A972-7CC58B3A822C}" type="slidenum">
              <a:rPr lang="en-US"/>
              <a:pPr/>
              <a:t>38</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13192C-89B8-4115-ABF4-F1E2E2BF5E41}" type="slidenum">
              <a:rPr lang="en-US"/>
              <a:pPr/>
              <a:t>39</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E66534-EBC0-49D0-B47F-0E91C9DC8DDE}" type="slidenum">
              <a:rPr lang="en-US"/>
              <a:pPr/>
              <a:t>4</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99458-F68C-4CEF-9992-F89EEFAFD3E4}" type="slidenum">
              <a:rPr lang="en-US"/>
              <a:pPr/>
              <a:t>40</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83A99-ED38-4AF3-BA5D-615E7F7B7A78}" type="slidenum">
              <a:rPr lang="en-US"/>
              <a:pPr/>
              <a:t>5</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83A99-ED38-4AF3-BA5D-615E7F7B7A78}" type="slidenum">
              <a:rPr lang="en-US"/>
              <a:pPr/>
              <a:t>6</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4C169B-FAF0-4A22-87FD-8A120F533351}" type="slidenum">
              <a:rPr lang="en-US"/>
              <a:pPr/>
              <a:t>7</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548AB-5EE2-419B-A5BC-8E16B8D77B72}" type="slidenum">
              <a:rPr lang="en-US"/>
              <a:pPr/>
              <a:t>8</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60BF00-21C9-49B2-9669-BD972150B3DF}" type="slidenum">
              <a:rPr lang="en-US"/>
              <a:pPr/>
              <a:t>9</a:t>
            </a:fld>
            <a:endParaRPr lang="en-US"/>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27" name="Slide Number Placeholder 26"/>
          <p:cNvSpPr>
            <a:spLocks noGrp="1"/>
          </p:cNvSpPr>
          <p:nvPr>
            <p:ph type="sldNum" sz="quarter" idx="12"/>
          </p:nvPr>
        </p:nvSpPr>
        <p:spPr/>
        <p:txBody>
          <a:bodyPr/>
          <a:lstStyle/>
          <a:p>
            <a:fld id="{8E69E788-8BCF-4189-85ED-687340EF9B0E}" type="slidenum">
              <a:rPr lang="en-US" smtClean="0"/>
              <a:pPr/>
              <a:t>‹#›</a:t>
            </a:fld>
            <a:endParaRPr lang="en-US"/>
          </a:p>
        </p:txBody>
      </p:sp>
      <p:pic>
        <p:nvPicPr>
          <p:cNvPr id="8" name="Picture 7" descr="cover art cube2.jpg"/>
          <p:cNvPicPr>
            <a:picLocks noChangeAspect="1"/>
          </p:cNvPicPr>
          <p:nvPr userDrawn="1"/>
        </p:nvPicPr>
        <p:blipFill>
          <a:blip r:embed="rId2" cstate="print"/>
          <a:stretch>
            <a:fillRect/>
          </a:stretch>
        </p:blipFill>
        <p:spPr>
          <a:xfrm>
            <a:off x="7620000" y="5334000"/>
            <a:ext cx="13716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7/8/2016</a:t>
            </a:fld>
            <a:endParaRPr lang="en-US"/>
          </a:p>
        </p:txBody>
      </p:sp>
      <p:sp>
        <p:nvSpPr>
          <p:cNvPr id="5" name="Footer Placeholder 4"/>
          <p:cNvSpPr>
            <a:spLocks noGrp="1"/>
          </p:cNvSpPr>
          <p:nvPr>
            <p:ph type="ftr" sz="quarter" idx="11"/>
          </p:nvPr>
        </p:nvSpPr>
        <p:spPr>
          <a:xfrm>
            <a:off x="2514600" y="5562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7/8/2016</a:t>
            </a:fld>
            <a:endParaRPr lang="en-US"/>
          </a:p>
        </p:txBody>
      </p:sp>
      <p:sp>
        <p:nvSpPr>
          <p:cNvPr id="5" name="Footer Placeholder 4"/>
          <p:cNvSpPr>
            <a:spLocks noGrp="1"/>
          </p:cNvSpPr>
          <p:nvPr>
            <p:ph type="ftr" sz="quarter" idx="11"/>
          </p:nvPr>
        </p:nvSpPr>
        <p:spPr>
          <a:xfrm>
            <a:off x="2514600" y="556260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14313"/>
            <a:ext cx="7038975"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162050" y="6243638"/>
            <a:ext cx="19050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657600" y="6243638"/>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7042150" y="6243638"/>
            <a:ext cx="1905000" cy="457200"/>
          </a:xfrm>
        </p:spPr>
        <p:txBody>
          <a:bodyPr/>
          <a:lstStyle>
            <a:lvl1pPr>
              <a:defRPr/>
            </a:lvl1pPr>
          </a:lstStyle>
          <a:p>
            <a:fld id="{566C9457-F51C-4239-8389-CE1D5C90117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14313"/>
            <a:ext cx="7038975"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62050" y="6243638"/>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7042150" y="6243638"/>
            <a:ext cx="1905000" cy="457200"/>
          </a:xfrm>
        </p:spPr>
        <p:txBody>
          <a:bodyPr/>
          <a:lstStyle>
            <a:lvl1pPr>
              <a:defRPr/>
            </a:lvl1pPr>
          </a:lstStyle>
          <a:p>
            <a:fld id="{DEED6FFB-3B21-4EEF-9EAE-0B3D0F64A51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D40B38-F15B-4031-9BE8-29D76D33E4AC}"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FB81D-2BAA-4CA0-8989-39ABD501310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D40B38-F15B-4031-9BE8-29D76D33E4AC}"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FB81D-2BAA-4CA0-8989-39ABD501310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D40B38-F15B-4031-9BE8-29D76D33E4AC}"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FB81D-2BAA-4CA0-8989-39ABD501310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D40B38-F15B-4031-9BE8-29D76D33E4AC}" type="datetimeFigureOut">
              <a:rPr lang="en-US" smtClean="0"/>
              <a:pPr/>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FB81D-2BAA-4CA0-8989-39ABD501310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D40B38-F15B-4031-9BE8-29D76D33E4AC}" type="datetimeFigureOut">
              <a:rPr lang="en-US" smtClean="0"/>
              <a:pPr/>
              <a:t>7/8/2016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5FB81D-2BAA-4CA0-8989-39ABD501310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D40B38-F15B-4031-9BE8-29D76D33E4AC}" type="datetimeFigureOut">
              <a:rPr lang="en-US" smtClean="0"/>
              <a:pPr/>
              <a:t>7/8/2016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5FB81D-2BAA-4CA0-8989-39ABD50131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0B38-F15B-4031-9BE8-29D76D33E4AC}" type="datetimeFigureOut">
              <a:rPr lang="en-US" smtClean="0"/>
              <a:pPr/>
              <a:t>7/8/2016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5FB81D-2BAA-4CA0-8989-39ABD501310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40B38-F15B-4031-9BE8-29D76D33E4AC}" type="datetimeFigureOut">
              <a:rPr lang="en-US" smtClean="0"/>
              <a:pPr/>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FB81D-2BAA-4CA0-8989-39ABD501310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40B38-F15B-4031-9BE8-29D76D33E4AC}" type="datetimeFigureOut">
              <a:rPr lang="en-US" smtClean="0"/>
              <a:pPr/>
              <a:t>7/8/2016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FB81D-2BAA-4CA0-8989-39ABD501310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D40B38-F15B-4031-9BE8-29D76D33E4AC}"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FB81D-2BAA-4CA0-8989-39ABD501310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D40B38-F15B-4031-9BE8-29D76D33E4AC}"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FB81D-2BAA-4CA0-8989-39ABD50131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7/8/2016</a:t>
            </a:fld>
            <a:endParaRPr lang="en-US"/>
          </a:p>
        </p:txBody>
      </p:sp>
      <p:sp>
        <p:nvSpPr>
          <p:cNvPr id="8" name="Footer Placeholder 7"/>
          <p:cNvSpPr>
            <a:spLocks noGrp="1"/>
          </p:cNvSpPr>
          <p:nvPr>
            <p:ph type="ftr" sz="quarter" idx="11"/>
          </p:nvPr>
        </p:nvSpPr>
        <p:spPr>
          <a:xfrm>
            <a:off x="2514600" y="556260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7/8/2016</a:t>
            </a:fld>
            <a:endParaRPr lang="en-US"/>
          </a:p>
        </p:txBody>
      </p:sp>
      <p:sp>
        <p:nvSpPr>
          <p:cNvPr id="4" name="Footer Placeholder 3"/>
          <p:cNvSpPr>
            <a:spLocks noGrp="1"/>
          </p:cNvSpPr>
          <p:nvPr>
            <p:ph type="ftr" sz="quarter" idx="11"/>
          </p:nvPr>
        </p:nvSpPr>
        <p:spPr>
          <a:xfrm>
            <a:off x="2514600" y="556260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7/8/2016</a:t>
            </a:fld>
            <a:endParaRPr lang="en-US"/>
          </a:p>
        </p:txBody>
      </p:sp>
      <p:sp>
        <p:nvSpPr>
          <p:cNvPr id="3" name="Footer Placeholder 2"/>
          <p:cNvSpPr>
            <a:spLocks noGrp="1"/>
          </p:cNvSpPr>
          <p:nvPr>
            <p:ph type="ftr" sz="quarter" idx="11"/>
          </p:nvPr>
        </p:nvSpPr>
        <p:spPr>
          <a:xfrm>
            <a:off x="2514600" y="556260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7/8/2016</a:t>
            </a:fld>
            <a:endParaRPr lang="en-US"/>
          </a:p>
        </p:txBody>
      </p:sp>
      <p:sp>
        <p:nvSpPr>
          <p:cNvPr id="6" name="Footer Placeholder 5"/>
          <p:cNvSpPr>
            <a:spLocks noGrp="1"/>
          </p:cNvSpPr>
          <p:nvPr>
            <p:ph type="ftr" sz="quarter" idx="11"/>
          </p:nvPr>
        </p:nvSpPr>
        <p:spPr>
          <a:xfrm>
            <a:off x="2514600" y="55626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E69E788-8BCF-4189-85ED-687340EF9B0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a:xfrm>
            <a:off x="457200" y="6356350"/>
            <a:ext cx="1981200" cy="365125"/>
          </a:xfrm>
          <a:prstGeom prst="rect">
            <a:avLst/>
          </a:prstGeom>
        </p:spPr>
        <p:txBody>
          <a:bodyPr/>
          <a:lstStyle/>
          <a:p>
            <a:fld id="{25A51C10-CF7B-48C3-BCB3-1B551865B0A0}" type="datetimeFigureOut">
              <a:rPr lang="en-US" smtClean="0"/>
              <a:pPr/>
              <a:t>7/8/2016</a:t>
            </a:fld>
            <a:endParaRPr lang="en-US"/>
          </a:p>
        </p:txBody>
      </p:sp>
      <p:sp>
        <p:nvSpPr>
          <p:cNvPr id="6" name="Footer Placeholder 5"/>
          <p:cNvSpPr>
            <a:spLocks noGrp="1"/>
          </p:cNvSpPr>
          <p:nvPr>
            <p:ph type="ftr" sz="quarter" idx="11"/>
          </p:nvPr>
        </p:nvSpPr>
        <p:spPr>
          <a:xfrm>
            <a:off x="2514600" y="556260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8E69E788-8BCF-4189-85ED-687340EF9B0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8E69E788-8BCF-4189-85ED-687340EF9B0E}" type="slidenum">
              <a:rPr lang="en-US" smtClean="0"/>
              <a:pPr/>
              <a:t>‹#›</a:t>
            </a:fld>
            <a:endParaRPr lang="en-US" sz="1400" dirty="0">
              <a:solidFill>
                <a:schemeClr val="tx2">
                  <a:shade val="50000"/>
                </a:schemeClr>
              </a:solidFill>
            </a:endParaRPr>
          </a:p>
        </p:txBody>
      </p:sp>
      <p:sp>
        <p:nvSpPr>
          <p:cNvPr id="11" name="Footer Placeholder 4"/>
          <p:cNvSpPr txBox="1">
            <a:spLocks/>
          </p:cNvSpPr>
          <p:nvPr userDrawn="1"/>
        </p:nvSpPr>
        <p:spPr>
          <a:xfrm>
            <a:off x="0" y="6248400"/>
            <a:ext cx="6934200" cy="457200"/>
          </a:xfrm>
          <a:prstGeom prst="rect">
            <a:avLst/>
          </a:prstGeom>
        </p:spPr>
        <p:txBody>
          <a:bodyPr/>
          <a:lstStyle>
            <a:lvl1pPr algn="l">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50" normalizeH="0" baseline="0" noProof="0" dirty="0">
                <a:ln>
                  <a:noFill/>
                </a:ln>
                <a:solidFill>
                  <a:schemeClr val="tx1"/>
                </a:solidFill>
                <a:effectLst/>
                <a:uLnTx/>
                <a:uFillTx/>
                <a:latin typeface="+mn-lt"/>
                <a:ea typeface="+mn-ea"/>
                <a:cs typeface="+mn-cs"/>
              </a:rPr>
              <a:t>ENERGY INDUSTRY FUNDAMENTALS:  MODULE 4, UNIT A — Introduction to Electric Power Transmission</a:t>
            </a:r>
          </a:p>
        </p:txBody>
      </p:sp>
      <p:pic>
        <p:nvPicPr>
          <p:cNvPr id="12" name="Picture 11" descr="cover art cube2.jpg"/>
          <p:cNvPicPr>
            <a:picLocks noChangeAspect="1"/>
          </p:cNvPicPr>
          <p:nvPr userDrawn="1"/>
        </p:nvPicPr>
        <p:blipFill>
          <a:blip r:embed="rId15" cstate="print"/>
          <a:stretch>
            <a:fillRect/>
          </a:stretch>
        </p:blipFill>
        <p:spPr>
          <a:xfrm>
            <a:off x="7620000" y="5334000"/>
            <a:ext cx="1371600" cy="1371600"/>
          </a:xfrm>
          <a:prstGeom prst="rect">
            <a:avLst/>
          </a:prstGeom>
          <a:ln>
            <a:noFill/>
          </a:ln>
          <a:effectLst>
            <a:outerShdw blurRad="292100" dist="139700" dir="2700000" algn="tl" rotWithShape="0">
              <a:srgbClr val="333333">
                <a:alpha val="65000"/>
              </a:srgbClr>
            </a:outerShdw>
          </a:effectLst>
        </p:spPr>
      </p:pic>
    </p:spTree>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803" r:id="rId12"/>
    <p:sldLayoutId id="2147483804" r:id="rId13"/>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0B38-F15B-4031-9BE8-29D76D33E4AC}" type="datetimeFigureOut">
              <a:rPr lang="en-US" smtClean="0"/>
              <a:pPr/>
              <a:t>7/8/2016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FB81D-2BAA-4CA0-8989-39ABD50131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7.wmf"/><Relationship Id="rId5" Type="http://schemas.openxmlformats.org/officeDocument/2006/relationships/oleObject" Target="../embeddings/oleObject7.bin"/><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18.png"/><Relationship Id="rId5" Type="http://schemas.openxmlformats.org/officeDocument/2006/relationships/image" Target="../media/image20.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22.png"/><Relationship Id="rId5" Type="http://schemas.openxmlformats.org/officeDocument/2006/relationships/image" Target="../media/image23.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22.png"/><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22.png"/><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26.png"/><Relationship Id="rId5" Type="http://schemas.openxmlformats.org/officeDocument/2006/relationships/image" Target="../media/image27.wmf"/><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26.png"/><Relationship Id="rId5" Type="http://schemas.openxmlformats.org/officeDocument/2006/relationships/image" Target="../media/image28.wmf"/><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26.png"/><Relationship Id="rId5" Type="http://schemas.openxmlformats.org/officeDocument/2006/relationships/image" Target="../media/image29.wmf"/><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30.png"/><Relationship Id="rId5" Type="http://schemas.openxmlformats.org/officeDocument/2006/relationships/image" Target="../media/image31.wmf"/><Relationship Id="rId4" Type="http://schemas.openxmlformats.org/officeDocument/2006/relationships/oleObject" Target="../embeddings/oleObject15.bin"/></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30.png"/><Relationship Id="rId5" Type="http://schemas.openxmlformats.org/officeDocument/2006/relationships/image" Target="../media/image32.wmf"/><Relationship Id="rId4" Type="http://schemas.openxmlformats.org/officeDocument/2006/relationships/oleObject" Target="../embeddings/oleObject16.bin"/></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vmlDrawing" Target="../drawings/vmlDrawing17.vml"/><Relationship Id="rId6" Type="http://schemas.openxmlformats.org/officeDocument/2006/relationships/image" Target="../media/image30.png"/><Relationship Id="rId5" Type="http://schemas.openxmlformats.org/officeDocument/2006/relationships/image" Target="../media/image33.wmf"/><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34.png"/><Relationship Id="rId5" Type="http://schemas.openxmlformats.org/officeDocument/2006/relationships/image" Target="../media/image35.wmf"/><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30.png"/><Relationship Id="rId5" Type="http://schemas.openxmlformats.org/officeDocument/2006/relationships/image" Target="../media/image36.wmf"/><Relationship Id="rId4"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MmU9kRMDURw&amp;feature=related" TargetMode="External"/><Relationship Id="rId2" Type="http://schemas.openxmlformats.org/officeDocument/2006/relationships/hyperlink" Target="http://www.tek.com/learning/oscilloscope-tutorial/" TargetMode="External"/><Relationship Id="rId1" Type="http://schemas.openxmlformats.org/officeDocument/2006/relationships/slideLayout" Target="../slideLayouts/slideLayout2.xml"/><Relationship Id="rId4" Type="http://schemas.openxmlformats.org/officeDocument/2006/relationships/hyperlink" Target="http://electrical-engineering-portal.com/single-phase-power-vs-three-phase-pow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n-US" dirty="0"/>
              <a:t>The Oscilloscope</a:t>
            </a:r>
            <a:br>
              <a:rPr lang="en-US" dirty="0"/>
            </a:br>
            <a:r>
              <a:rPr lang="en-US" sz="4000" dirty="0"/>
              <a:t>shows voltage, Waveforms, &amp; </a:t>
            </a:r>
            <a:r>
              <a:rPr lang="en-US" sz="4000"/>
              <a:t>Phase shifts</a:t>
            </a:r>
            <a:endParaRPr lang="en-US" sz="40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381000" y="0"/>
            <a:ext cx="8229600" cy="1524000"/>
          </a:xfrm>
        </p:spPr>
        <p:txBody>
          <a:bodyPr/>
          <a:lstStyle/>
          <a:p>
            <a:r>
              <a:rPr lang="en-US" dirty="0"/>
              <a:t>Measuring Waveforms</a:t>
            </a:r>
          </a:p>
        </p:txBody>
      </p:sp>
      <p:sp>
        <p:nvSpPr>
          <p:cNvPr id="151555" name="Rectangle 3"/>
          <p:cNvSpPr>
            <a:spLocks noGrp="1" noChangeArrowheads="1"/>
          </p:cNvSpPr>
          <p:nvPr>
            <p:ph idx="1"/>
          </p:nvPr>
        </p:nvSpPr>
        <p:spPr>
          <a:xfrm>
            <a:off x="457200" y="1828800"/>
            <a:ext cx="8229600" cy="4114800"/>
          </a:xfrm>
        </p:spPr>
        <p:txBody>
          <a:bodyPr/>
          <a:lstStyle/>
          <a:p>
            <a:r>
              <a:rPr lang="en-US" b="1" dirty="0"/>
              <a:t>Phase Shift</a:t>
            </a:r>
          </a:p>
        </p:txBody>
      </p:sp>
      <p:graphicFrame>
        <p:nvGraphicFramePr>
          <p:cNvPr id="151556" name="Object 4"/>
          <p:cNvGraphicFramePr>
            <a:graphicFrameLocks noChangeAspect="1"/>
          </p:cNvGraphicFramePr>
          <p:nvPr/>
        </p:nvGraphicFramePr>
        <p:xfrm>
          <a:off x="533400" y="3124200"/>
          <a:ext cx="2921000" cy="2579688"/>
        </p:xfrm>
        <a:graphic>
          <a:graphicData uri="http://schemas.openxmlformats.org/presentationml/2006/ole">
            <mc:AlternateContent xmlns:mc="http://schemas.openxmlformats.org/markup-compatibility/2006">
              <mc:Choice xmlns:v="urn:schemas-microsoft-com:vml" Requires="v">
                <p:oleObj spid="_x0000_s151557" name="Equation" r:id="rId4" imgW="2603160" imgH="2298600" progId="">
                  <p:embed/>
                </p:oleObj>
              </mc:Choice>
              <mc:Fallback>
                <p:oleObj name="Equation" r:id="rId4" imgW="2603160" imgH="22986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124200"/>
                        <a:ext cx="2921000" cy="2579688"/>
                      </a:xfrm>
                      <a:prstGeom prst="rect">
                        <a:avLst/>
                      </a:prstGeom>
                      <a:solidFill>
                        <a:srgbClr val="CCFFFF"/>
                      </a:solidFill>
                    </p:spPr>
                  </p:pic>
                </p:oleObj>
              </mc:Fallback>
            </mc:AlternateContent>
          </a:graphicData>
        </a:graphic>
      </p:graphicFrame>
      <p:pic>
        <p:nvPicPr>
          <p:cNvPr id="151558" name="Picture 6"/>
          <p:cNvPicPr>
            <a:picLocks noChangeAspect="1" noChangeArrowheads="1"/>
          </p:cNvPicPr>
          <p:nvPr/>
        </p:nvPicPr>
        <p:blipFill>
          <a:blip r:embed="rId6" cstate="print"/>
          <a:srcRect/>
          <a:stretch>
            <a:fillRect/>
          </a:stretch>
        </p:blipFill>
        <p:spPr bwMode="auto">
          <a:xfrm>
            <a:off x="3962400" y="2057400"/>
            <a:ext cx="3068638" cy="3429000"/>
          </a:xfrm>
          <a:prstGeom prst="rect">
            <a:avLst/>
          </a:prstGeom>
          <a:noFill/>
          <a:ln w="9525">
            <a:noFill/>
            <a:miter lim="800000"/>
            <a:headEnd/>
            <a:tailEnd/>
          </a:ln>
          <a:effectLst/>
        </p:spPr>
      </p:pic>
      <p:sp>
        <p:nvSpPr>
          <p:cNvPr id="8" name="TextBox 7"/>
          <p:cNvSpPr txBox="1"/>
          <p:nvPr/>
        </p:nvSpPr>
        <p:spPr>
          <a:xfrm>
            <a:off x="4343400" y="5791200"/>
            <a:ext cx="3657600" cy="381000"/>
          </a:xfrm>
          <a:prstGeom prst="rect">
            <a:avLst/>
          </a:prstGeom>
          <a:noFill/>
        </p:spPr>
        <p:txBody>
          <a:bodyPr wrap="square" rtlCol="0">
            <a:spAutoFit/>
          </a:bodyPr>
          <a:lstStyle/>
          <a:p>
            <a:r>
              <a:rPr lang="en-US" dirty="0"/>
              <a:t>Note: a full cycle = 360°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685800" y="228600"/>
            <a:ext cx="7038975" cy="1462087"/>
          </a:xfrm>
        </p:spPr>
        <p:txBody>
          <a:bodyPr/>
          <a:lstStyle/>
          <a:p>
            <a:r>
              <a:rPr lang="en-US" dirty="0"/>
              <a:t>Measuring Waveforms</a:t>
            </a:r>
          </a:p>
        </p:txBody>
      </p:sp>
      <p:sp>
        <p:nvSpPr>
          <p:cNvPr id="209923" name="Rectangle 3"/>
          <p:cNvSpPr>
            <a:spLocks noGrp="1" noChangeArrowheads="1"/>
          </p:cNvSpPr>
          <p:nvPr>
            <p:ph type="body" sz="half" idx="1"/>
          </p:nvPr>
        </p:nvSpPr>
        <p:spPr/>
        <p:txBody>
          <a:bodyPr/>
          <a:lstStyle/>
          <a:p>
            <a:r>
              <a:rPr lang="en-US" sz="2800" b="1" dirty="0"/>
              <a:t>Phase Shift</a:t>
            </a:r>
          </a:p>
        </p:txBody>
      </p:sp>
      <p:graphicFrame>
        <p:nvGraphicFramePr>
          <p:cNvPr id="209924" name="Object 4"/>
          <p:cNvGraphicFramePr>
            <a:graphicFrameLocks noChangeAspect="1"/>
          </p:cNvGraphicFramePr>
          <p:nvPr/>
        </p:nvGraphicFramePr>
        <p:xfrm>
          <a:off x="228600" y="2971800"/>
          <a:ext cx="2379663" cy="2579688"/>
        </p:xfrm>
        <a:graphic>
          <a:graphicData uri="http://schemas.openxmlformats.org/presentationml/2006/ole">
            <mc:AlternateContent xmlns:mc="http://schemas.openxmlformats.org/markup-compatibility/2006">
              <mc:Choice xmlns:v="urn:schemas-microsoft-com:vml" Requires="v">
                <p:oleObj spid="_x0000_s209925" name="Equation" r:id="rId4" imgW="2120760" imgH="2298600" progId="">
                  <p:embed/>
                </p:oleObj>
              </mc:Choice>
              <mc:Fallback>
                <p:oleObj name="Equation" r:id="rId4" imgW="2120760" imgH="22986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971800"/>
                        <a:ext cx="2379663" cy="2579688"/>
                      </a:xfrm>
                      <a:prstGeom prst="rect">
                        <a:avLst/>
                      </a:prstGeom>
                      <a:solidFill>
                        <a:srgbClr val="CCFFFF"/>
                      </a:solidFill>
                    </p:spPr>
                  </p:pic>
                </p:oleObj>
              </mc:Fallback>
            </mc:AlternateContent>
          </a:graphicData>
        </a:graphic>
      </p:graphicFrame>
      <p:pic>
        <p:nvPicPr>
          <p:cNvPr id="20992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19400" y="2514600"/>
            <a:ext cx="6324600" cy="277653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381000" y="0"/>
            <a:ext cx="8229600" cy="1524000"/>
          </a:xfrm>
        </p:spPr>
        <p:txBody>
          <a:bodyPr/>
          <a:lstStyle/>
          <a:p>
            <a:r>
              <a:rPr lang="en-US" dirty="0"/>
              <a:t>Measuring Waveforms</a:t>
            </a:r>
          </a:p>
        </p:txBody>
      </p:sp>
      <p:sp>
        <p:nvSpPr>
          <p:cNvPr id="152579" name="Rectangle 3"/>
          <p:cNvSpPr>
            <a:spLocks noGrp="1" noChangeArrowheads="1"/>
          </p:cNvSpPr>
          <p:nvPr>
            <p:ph idx="1"/>
          </p:nvPr>
        </p:nvSpPr>
        <p:spPr>
          <a:xfrm>
            <a:off x="381000" y="1828800"/>
            <a:ext cx="8229600" cy="4114800"/>
          </a:xfrm>
        </p:spPr>
        <p:txBody>
          <a:bodyPr/>
          <a:lstStyle/>
          <a:p>
            <a:r>
              <a:rPr lang="en-US" b="1" dirty="0"/>
              <a:t>Duty Cycle</a:t>
            </a:r>
          </a:p>
        </p:txBody>
      </p:sp>
      <p:graphicFrame>
        <p:nvGraphicFramePr>
          <p:cNvPr id="152580" name="Object 4"/>
          <p:cNvGraphicFramePr>
            <a:graphicFrameLocks noChangeAspect="1"/>
          </p:cNvGraphicFramePr>
          <p:nvPr/>
        </p:nvGraphicFramePr>
        <p:xfrm>
          <a:off x="457200" y="2819400"/>
          <a:ext cx="3292475" cy="2579688"/>
        </p:xfrm>
        <a:graphic>
          <a:graphicData uri="http://schemas.openxmlformats.org/presentationml/2006/ole">
            <mc:AlternateContent xmlns:mc="http://schemas.openxmlformats.org/markup-compatibility/2006">
              <mc:Choice xmlns:v="urn:schemas-microsoft-com:vml" Requires="v">
                <p:oleObj spid="_x0000_s152581" name="Equation" r:id="rId4" imgW="2933640" imgH="2298600" progId="">
                  <p:embed/>
                </p:oleObj>
              </mc:Choice>
              <mc:Fallback>
                <p:oleObj name="Equation" r:id="rId4" imgW="2933640" imgH="22986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819400"/>
                        <a:ext cx="3292475" cy="2579688"/>
                      </a:xfrm>
                      <a:prstGeom prst="rect">
                        <a:avLst/>
                      </a:prstGeom>
                      <a:solidFill>
                        <a:srgbClr val="CCFFFF"/>
                      </a:solidFill>
                    </p:spPr>
                  </p:pic>
                </p:oleObj>
              </mc:Fallback>
            </mc:AlternateContent>
          </a:graphicData>
        </a:graphic>
      </p:graphicFrame>
      <p:pic>
        <p:nvPicPr>
          <p:cNvPr id="152582" name="Picture 6"/>
          <p:cNvPicPr>
            <a:picLocks noChangeAspect="1" noChangeArrowheads="1"/>
          </p:cNvPicPr>
          <p:nvPr/>
        </p:nvPicPr>
        <p:blipFill>
          <a:blip r:embed="rId6" cstate="print"/>
          <a:srcRect/>
          <a:stretch>
            <a:fillRect/>
          </a:stretch>
        </p:blipFill>
        <p:spPr bwMode="auto">
          <a:xfrm>
            <a:off x="4267200" y="1828800"/>
            <a:ext cx="3433763" cy="38862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533400"/>
            <a:ext cx="8229600" cy="838200"/>
          </a:xfrm>
        </p:spPr>
        <p:txBody>
          <a:bodyPr/>
          <a:lstStyle/>
          <a:p>
            <a:r>
              <a:rPr lang="en-US" dirty="0"/>
              <a:t>Measuring Waveforms</a:t>
            </a:r>
          </a:p>
        </p:txBody>
      </p:sp>
      <p:sp>
        <p:nvSpPr>
          <p:cNvPr id="214019" name="Rectangle 3"/>
          <p:cNvSpPr>
            <a:spLocks noGrp="1" noChangeArrowheads="1"/>
          </p:cNvSpPr>
          <p:nvPr>
            <p:ph idx="1"/>
          </p:nvPr>
        </p:nvSpPr>
        <p:spPr>
          <a:xfrm>
            <a:off x="457200" y="1676400"/>
            <a:ext cx="8229600" cy="4114800"/>
          </a:xfrm>
        </p:spPr>
        <p:txBody>
          <a:bodyPr/>
          <a:lstStyle/>
          <a:p>
            <a:r>
              <a:rPr lang="en-US" b="1" dirty="0"/>
              <a:t>Duty Cycle</a:t>
            </a:r>
          </a:p>
        </p:txBody>
      </p:sp>
      <p:pic>
        <p:nvPicPr>
          <p:cNvPr id="214022" name="Picture 6"/>
          <p:cNvPicPr>
            <a:picLocks noChangeAspect="1" noChangeArrowheads="1"/>
          </p:cNvPicPr>
          <p:nvPr/>
        </p:nvPicPr>
        <p:blipFill>
          <a:blip r:embed="rId4" cstate="print"/>
          <a:srcRect/>
          <a:stretch>
            <a:fillRect/>
          </a:stretch>
        </p:blipFill>
        <p:spPr bwMode="auto">
          <a:xfrm>
            <a:off x="2895600" y="2362200"/>
            <a:ext cx="6248400" cy="2736850"/>
          </a:xfrm>
          <a:prstGeom prst="rect">
            <a:avLst/>
          </a:prstGeom>
          <a:noFill/>
          <a:ln w="9525">
            <a:noFill/>
            <a:miter lim="800000"/>
            <a:headEnd/>
            <a:tailEnd/>
          </a:ln>
          <a:effectLst/>
        </p:spPr>
      </p:pic>
      <p:graphicFrame>
        <p:nvGraphicFramePr>
          <p:cNvPr id="214020" name="Object 4"/>
          <p:cNvGraphicFramePr>
            <a:graphicFrameLocks noChangeAspect="1"/>
          </p:cNvGraphicFramePr>
          <p:nvPr/>
        </p:nvGraphicFramePr>
        <p:xfrm>
          <a:off x="0" y="2362200"/>
          <a:ext cx="2819400" cy="2644775"/>
        </p:xfrm>
        <a:graphic>
          <a:graphicData uri="http://schemas.openxmlformats.org/presentationml/2006/ole">
            <mc:AlternateContent xmlns:mc="http://schemas.openxmlformats.org/markup-compatibility/2006">
              <mc:Choice xmlns:v="urn:schemas-microsoft-com:vml" Requires="v">
                <p:oleObj spid="_x0000_s214021" name="Equation" r:id="rId5" imgW="2450880" imgH="2298600" progId="">
                  <p:embed/>
                </p:oleObj>
              </mc:Choice>
              <mc:Fallback>
                <p:oleObj name="Equation" r:id="rId5" imgW="2450880" imgH="22986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62200"/>
                        <a:ext cx="2819400" cy="2644775"/>
                      </a:xfrm>
                      <a:prstGeom prst="rect">
                        <a:avLst/>
                      </a:prstGeom>
                      <a:solidFill>
                        <a:srgbClr val="CCFFFF"/>
                      </a:solidFill>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57200" y="533400"/>
            <a:ext cx="8229600" cy="914400"/>
          </a:xfrm>
        </p:spPr>
        <p:txBody>
          <a:bodyPr/>
          <a:lstStyle/>
          <a:p>
            <a:r>
              <a:rPr lang="en-US" dirty="0"/>
              <a:t>Measuring Waveforms</a:t>
            </a:r>
          </a:p>
        </p:txBody>
      </p:sp>
      <p:sp>
        <p:nvSpPr>
          <p:cNvPr id="148483" name="Rectangle 3"/>
          <p:cNvSpPr>
            <a:spLocks noGrp="1" noChangeArrowheads="1"/>
          </p:cNvSpPr>
          <p:nvPr>
            <p:ph idx="1"/>
          </p:nvPr>
        </p:nvSpPr>
        <p:spPr>
          <a:xfrm>
            <a:off x="457200" y="1676400"/>
            <a:ext cx="8229600" cy="4114800"/>
          </a:xfrm>
        </p:spPr>
        <p:txBody>
          <a:bodyPr/>
          <a:lstStyle/>
          <a:p>
            <a:r>
              <a:rPr lang="en-US" b="1" dirty="0"/>
              <a:t>Example</a:t>
            </a:r>
          </a:p>
        </p:txBody>
      </p:sp>
      <p:pic>
        <p:nvPicPr>
          <p:cNvPr id="148487" name="Picture 7"/>
          <p:cNvPicPr>
            <a:picLocks noChangeAspect="1" noChangeArrowheads="1"/>
          </p:cNvPicPr>
          <p:nvPr/>
        </p:nvPicPr>
        <p:blipFill>
          <a:blip r:embed="rId3" cstate="print"/>
          <a:srcRect/>
          <a:stretch>
            <a:fillRect/>
          </a:stretch>
        </p:blipFill>
        <p:spPr bwMode="auto">
          <a:xfrm>
            <a:off x="228600" y="2286000"/>
            <a:ext cx="8763000" cy="357663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214313"/>
            <a:ext cx="8562975" cy="1004887"/>
          </a:xfrm>
        </p:spPr>
        <p:txBody>
          <a:bodyPr/>
          <a:lstStyle/>
          <a:p>
            <a:r>
              <a:rPr lang="en-US" dirty="0"/>
              <a:t>Measuring Waveforms</a:t>
            </a:r>
          </a:p>
        </p:txBody>
      </p:sp>
      <p:sp>
        <p:nvSpPr>
          <p:cNvPr id="153603" name="Rectangle 3"/>
          <p:cNvSpPr>
            <a:spLocks noGrp="1" noChangeArrowheads="1"/>
          </p:cNvSpPr>
          <p:nvPr>
            <p:ph type="body" sz="half" idx="1"/>
          </p:nvPr>
        </p:nvSpPr>
        <p:spPr>
          <a:xfrm>
            <a:off x="609600" y="1447800"/>
            <a:ext cx="3810000" cy="4114800"/>
          </a:xfrm>
        </p:spPr>
        <p:txBody>
          <a:bodyPr/>
          <a:lstStyle/>
          <a:p>
            <a:r>
              <a:rPr lang="en-US" sz="2800" dirty="0"/>
              <a:t>Example</a:t>
            </a:r>
          </a:p>
        </p:txBody>
      </p:sp>
      <p:pic>
        <p:nvPicPr>
          <p:cNvPr id="153604" name="Picture 4"/>
          <p:cNvPicPr>
            <a:picLocks noChangeAspect="1" noChangeArrowheads="1"/>
          </p:cNvPicPr>
          <p:nvPr/>
        </p:nvPicPr>
        <p:blipFill>
          <a:blip r:embed="rId4" cstate="print"/>
          <a:srcRect/>
          <a:stretch>
            <a:fillRect/>
          </a:stretch>
        </p:blipFill>
        <p:spPr bwMode="auto">
          <a:xfrm>
            <a:off x="5334000" y="1752600"/>
            <a:ext cx="3505200" cy="2876550"/>
          </a:xfrm>
          <a:prstGeom prst="rect">
            <a:avLst/>
          </a:prstGeom>
          <a:noFill/>
          <a:ln w="9525">
            <a:noFill/>
            <a:miter lim="800000"/>
            <a:headEnd/>
            <a:tailEnd/>
          </a:ln>
          <a:effectLst/>
        </p:spPr>
      </p:pic>
      <p:graphicFrame>
        <p:nvGraphicFramePr>
          <p:cNvPr id="153607" name="Object 7"/>
          <p:cNvGraphicFramePr>
            <a:graphicFrameLocks noChangeAspect="1"/>
          </p:cNvGraphicFramePr>
          <p:nvPr/>
        </p:nvGraphicFramePr>
        <p:xfrm>
          <a:off x="2438400" y="2286000"/>
          <a:ext cx="2738438" cy="3092450"/>
        </p:xfrm>
        <a:graphic>
          <a:graphicData uri="http://schemas.openxmlformats.org/presentationml/2006/ole">
            <mc:AlternateContent xmlns:mc="http://schemas.openxmlformats.org/markup-compatibility/2006">
              <mc:Choice xmlns:v="urn:schemas-microsoft-com:vml" Requires="v">
                <p:oleObj spid="_x0000_s153608" name="Equation" r:id="rId5" imgW="1955520" imgH="2209680" progId="">
                  <p:embed/>
                </p:oleObj>
              </mc:Choice>
              <mc:Fallback>
                <p:oleObj name="Equation" r:id="rId5" imgW="1955520" imgH="2209680"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286000"/>
                        <a:ext cx="2738438" cy="3092450"/>
                      </a:xfrm>
                      <a:prstGeom prst="rect">
                        <a:avLst/>
                      </a:prstGeom>
                      <a:solidFill>
                        <a:srgbClr val="CCFFFF"/>
                      </a:solidFill>
                    </p:spPr>
                  </p:pic>
                </p:oleObj>
              </mc:Fallback>
            </mc:AlternateContent>
          </a:graphicData>
        </a:graphic>
      </p:graphicFrame>
      <p:pic>
        <p:nvPicPr>
          <p:cNvPr id="153614" name="Picture 14"/>
          <p:cNvPicPr>
            <a:picLocks noChangeAspect="1" noChangeArrowheads="1"/>
          </p:cNvPicPr>
          <p:nvPr/>
        </p:nvPicPr>
        <p:blipFill>
          <a:blip r:embed="rId7" cstate="print"/>
          <a:srcRect/>
          <a:stretch>
            <a:fillRect/>
          </a:stretch>
        </p:blipFill>
        <p:spPr bwMode="auto">
          <a:xfrm>
            <a:off x="533400" y="2133600"/>
            <a:ext cx="1641475" cy="16764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28600" y="214313"/>
            <a:ext cx="8715375" cy="776287"/>
          </a:xfrm>
        </p:spPr>
        <p:txBody>
          <a:bodyPr/>
          <a:lstStyle/>
          <a:p>
            <a:r>
              <a:rPr lang="en-US" dirty="0"/>
              <a:t>Measuring Waveforms</a:t>
            </a:r>
          </a:p>
        </p:txBody>
      </p:sp>
      <p:sp>
        <p:nvSpPr>
          <p:cNvPr id="149507" name="Rectangle 3"/>
          <p:cNvSpPr>
            <a:spLocks noGrp="1" noChangeArrowheads="1"/>
          </p:cNvSpPr>
          <p:nvPr>
            <p:ph type="body" sz="half" idx="1"/>
          </p:nvPr>
        </p:nvSpPr>
        <p:spPr>
          <a:xfrm>
            <a:off x="762000" y="1371600"/>
            <a:ext cx="3810000" cy="4114800"/>
          </a:xfrm>
        </p:spPr>
        <p:txBody>
          <a:bodyPr/>
          <a:lstStyle/>
          <a:p>
            <a:r>
              <a:rPr lang="en-US" sz="2800" b="1" dirty="0"/>
              <a:t>Example</a:t>
            </a:r>
          </a:p>
        </p:txBody>
      </p:sp>
      <p:graphicFrame>
        <p:nvGraphicFramePr>
          <p:cNvPr id="149513" name="Object 9"/>
          <p:cNvGraphicFramePr>
            <a:graphicFrameLocks noGrp="1" noChangeAspect="1"/>
          </p:cNvGraphicFramePr>
          <p:nvPr>
            <p:ph sz="half" idx="2"/>
          </p:nvPr>
        </p:nvGraphicFramePr>
        <p:xfrm>
          <a:off x="228600" y="4038600"/>
          <a:ext cx="8153400" cy="1517650"/>
        </p:xfrm>
        <a:graphic>
          <a:graphicData uri="http://schemas.openxmlformats.org/presentationml/2006/ole">
            <mc:AlternateContent xmlns:mc="http://schemas.openxmlformats.org/markup-compatibility/2006">
              <mc:Choice xmlns:v="urn:schemas-microsoft-com:vml" Requires="v">
                <p:oleObj spid="_x0000_s149514" name="Equation" r:id="rId4" imgW="7048440" imgH="1574640" progId="">
                  <p:embed/>
                </p:oleObj>
              </mc:Choice>
              <mc:Fallback>
                <p:oleObj name="Equation" r:id="rId4" imgW="7048440" imgH="1574640" progId="">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8153400" cy="1517650"/>
                      </a:xfrm>
                      <a:prstGeom prst="rect">
                        <a:avLst/>
                      </a:prstGeom>
                      <a:solidFill>
                        <a:srgbClr val="CCFFFF"/>
                      </a:solidFill>
                    </p:spPr>
                  </p:pic>
                </p:oleObj>
              </mc:Fallback>
            </mc:AlternateContent>
          </a:graphicData>
        </a:graphic>
      </p:graphicFrame>
      <p:pic>
        <p:nvPicPr>
          <p:cNvPr id="149509" name="Picture 5"/>
          <p:cNvPicPr>
            <a:picLocks noChangeAspect="1" noChangeArrowheads="1"/>
          </p:cNvPicPr>
          <p:nvPr/>
        </p:nvPicPr>
        <p:blipFill>
          <a:blip r:embed="rId6" cstate="print"/>
          <a:srcRect/>
          <a:stretch>
            <a:fillRect/>
          </a:stretch>
        </p:blipFill>
        <p:spPr bwMode="auto">
          <a:xfrm>
            <a:off x="5334000" y="990600"/>
            <a:ext cx="3505200" cy="2876550"/>
          </a:xfrm>
          <a:prstGeom prst="rect">
            <a:avLst/>
          </a:prstGeom>
          <a:noFill/>
          <a:ln w="9525">
            <a:noFill/>
            <a:miter lim="800000"/>
            <a:headEnd/>
            <a:tailEnd/>
          </a:ln>
          <a:effectLst/>
        </p:spPr>
      </p:pic>
      <p:pic>
        <p:nvPicPr>
          <p:cNvPr id="149511" name="Picture 7"/>
          <p:cNvPicPr>
            <a:picLocks noChangeAspect="1" noChangeArrowheads="1"/>
          </p:cNvPicPr>
          <p:nvPr/>
        </p:nvPicPr>
        <p:blipFill>
          <a:blip r:embed="rId7" cstate="print"/>
          <a:srcRect/>
          <a:stretch>
            <a:fillRect/>
          </a:stretch>
        </p:blipFill>
        <p:spPr bwMode="auto">
          <a:xfrm>
            <a:off x="838200" y="2057400"/>
            <a:ext cx="1905000" cy="18065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533400"/>
            <a:ext cx="8229600" cy="914400"/>
          </a:xfrm>
        </p:spPr>
        <p:txBody>
          <a:bodyPr/>
          <a:lstStyle/>
          <a:p>
            <a:r>
              <a:rPr lang="en-US" dirty="0"/>
              <a:t>Measuring Waveforms</a:t>
            </a:r>
          </a:p>
        </p:txBody>
      </p:sp>
      <p:sp>
        <p:nvSpPr>
          <p:cNvPr id="154627" name="Rectangle 3"/>
          <p:cNvSpPr>
            <a:spLocks noGrp="1" noChangeArrowheads="1"/>
          </p:cNvSpPr>
          <p:nvPr>
            <p:ph idx="1"/>
          </p:nvPr>
        </p:nvSpPr>
        <p:spPr>
          <a:xfrm>
            <a:off x="381000" y="1524000"/>
            <a:ext cx="8229600" cy="4114800"/>
          </a:xfrm>
        </p:spPr>
        <p:txBody>
          <a:bodyPr/>
          <a:lstStyle/>
          <a:p>
            <a:r>
              <a:rPr lang="en-US" dirty="0"/>
              <a:t>Example</a:t>
            </a:r>
          </a:p>
        </p:txBody>
      </p:sp>
      <p:pic>
        <p:nvPicPr>
          <p:cNvPr id="154628" name="Picture 4"/>
          <p:cNvPicPr>
            <a:picLocks noChangeAspect="1" noChangeArrowheads="1"/>
          </p:cNvPicPr>
          <p:nvPr/>
        </p:nvPicPr>
        <p:blipFill>
          <a:blip r:embed="rId3" cstate="print"/>
          <a:srcRect/>
          <a:stretch>
            <a:fillRect/>
          </a:stretch>
        </p:blipFill>
        <p:spPr bwMode="auto">
          <a:xfrm>
            <a:off x="228600" y="1981200"/>
            <a:ext cx="8763000" cy="3576638"/>
          </a:xfrm>
          <a:prstGeom prst="rect">
            <a:avLst/>
          </a:prstGeom>
          <a:noFill/>
          <a:ln w="9525">
            <a:noFill/>
            <a:miter lim="800000"/>
            <a:headEnd/>
            <a:tailEnd/>
          </a:ln>
          <a:effectLst/>
        </p:spPr>
      </p:pic>
      <p:sp>
        <p:nvSpPr>
          <p:cNvPr id="154629" name="Text Box 5"/>
          <p:cNvSpPr txBox="1">
            <a:spLocks noChangeArrowheads="1"/>
          </p:cNvSpPr>
          <p:nvPr/>
        </p:nvSpPr>
        <p:spPr bwMode="auto">
          <a:xfrm>
            <a:off x="1447800" y="5638800"/>
            <a:ext cx="5638800" cy="457200"/>
          </a:xfrm>
          <a:prstGeom prst="rect">
            <a:avLst/>
          </a:prstGeom>
          <a:noFill/>
          <a:ln w="9525">
            <a:noFill/>
            <a:miter lim="800000"/>
            <a:headEnd/>
            <a:tailEnd/>
          </a:ln>
          <a:effectLst/>
        </p:spPr>
        <p:txBody>
          <a:bodyPr>
            <a:spAutoFit/>
          </a:bodyPr>
          <a:lstStyle/>
          <a:p>
            <a:pPr>
              <a:spcBef>
                <a:spcPct val="50000"/>
              </a:spcBef>
            </a:pPr>
            <a:r>
              <a:rPr lang="en-US" sz="2400" dirty="0"/>
              <a:t>10 Vp or 20 Vp-p Sine Wave @ 500 Hz</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Time for a little review…</a:t>
            </a:r>
          </a:p>
        </p:txBody>
      </p:sp>
      <p:sp>
        <p:nvSpPr>
          <p:cNvPr id="163843" name="Rectangle 3"/>
          <p:cNvSpPr>
            <a:spLocks noGrp="1" noChangeArrowheads="1"/>
          </p:cNvSpPr>
          <p:nvPr>
            <p:ph idx="1"/>
          </p:nvPr>
        </p:nvSpPr>
        <p:spPr/>
        <p:txBody>
          <a:bodyPr/>
          <a:lstStyle/>
          <a:p>
            <a:r>
              <a:rPr lang="en-US" b="1" dirty="0"/>
              <a:t>Determine the amplitude of the signal</a:t>
            </a:r>
          </a:p>
        </p:txBody>
      </p:sp>
      <p:pic>
        <p:nvPicPr>
          <p:cNvPr id="163844" name="Picture 4"/>
          <p:cNvPicPr>
            <a:picLocks noChangeAspect="1" noChangeArrowheads="1"/>
          </p:cNvPicPr>
          <p:nvPr/>
        </p:nvPicPr>
        <p:blipFill>
          <a:blip r:embed="rId3" cstate="print"/>
          <a:srcRect/>
          <a:stretch>
            <a:fillRect/>
          </a:stretch>
        </p:blipFill>
        <p:spPr bwMode="auto">
          <a:xfrm>
            <a:off x="4267200" y="2819400"/>
            <a:ext cx="3914775" cy="3114675"/>
          </a:xfrm>
          <a:prstGeom prst="rect">
            <a:avLst/>
          </a:prstGeom>
          <a:noFill/>
          <a:ln w="9525">
            <a:noFill/>
            <a:miter lim="800000"/>
            <a:headEnd/>
            <a:tailEnd/>
          </a:ln>
          <a:effectLst/>
        </p:spPr>
      </p:pic>
      <p:sp>
        <p:nvSpPr>
          <p:cNvPr id="163845" name="Text Box 5"/>
          <p:cNvSpPr txBox="1">
            <a:spLocks noChangeArrowheads="1"/>
          </p:cNvSpPr>
          <p:nvPr/>
        </p:nvSpPr>
        <p:spPr bwMode="auto">
          <a:xfrm>
            <a:off x="685800" y="2895600"/>
            <a:ext cx="3505200" cy="1004888"/>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100 mV/div,  200 uS/div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81000" y="214313"/>
            <a:ext cx="8562975" cy="1462087"/>
          </a:xfrm>
        </p:spPr>
        <p:txBody>
          <a:bodyPr/>
          <a:lstStyle/>
          <a:p>
            <a:r>
              <a:rPr lang="en-US" dirty="0"/>
              <a:t>Time for a little review…</a:t>
            </a:r>
          </a:p>
        </p:txBody>
      </p:sp>
      <p:sp>
        <p:nvSpPr>
          <p:cNvPr id="166915" name="Rectangle 3"/>
          <p:cNvSpPr>
            <a:spLocks noGrp="1" noChangeArrowheads="1"/>
          </p:cNvSpPr>
          <p:nvPr>
            <p:ph type="body" sz="half" idx="1"/>
          </p:nvPr>
        </p:nvSpPr>
        <p:spPr>
          <a:xfrm>
            <a:off x="457200" y="1828800"/>
            <a:ext cx="7275512" cy="1411287"/>
          </a:xfrm>
        </p:spPr>
        <p:txBody>
          <a:bodyPr/>
          <a:lstStyle/>
          <a:p>
            <a:r>
              <a:rPr lang="en-US" sz="2800" b="1" dirty="0"/>
              <a:t>Determine the amplitude of the signal</a:t>
            </a:r>
          </a:p>
        </p:txBody>
      </p:sp>
      <p:graphicFrame>
        <p:nvGraphicFramePr>
          <p:cNvPr id="166918" name="Object 6"/>
          <p:cNvGraphicFramePr>
            <a:graphicFrameLocks noGrp="1" noChangeAspect="1"/>
          </p:cNvGraphicFramePr>
          <p:nvPr>
            <p:ph sz="half" idx="2"/>
          </p:nvPr>
        </p:nvGraphicFramePr>
        <p:xfrm>
          <a:off x="457200" y="4676775"/>
          <a:ext cx="3500438" cy="1316038"/>
        </p:xfrm>
        <a:graphic>
          <a:graphicData uri="http://schemas.openxmlformats.org/presentationml/2006/ole">
            <mc:AlternateContent xmlns:mc="http://schemas.openxmlformats.org/markup-compatibility/2006">
              <mc:Choice xmlns:v="urn:schemas-microsoft-com:vml" Requires="v">
                <p:oleObj spid="_x0000_s166919" name="Equation" r:id="rId4" imgW="1688760" imgH="634680" progId="">
                  <p:embed/>
                </p:oleObj>
              </mc:Choice>
              <mc:Fallback>
                <p:oleObj name="Equation" r:id="rId4" imgW="1688760" imgH="63468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676775"/>
                        <a:ext cx="3500438" cy="1316038"/>
                      </a:xfrm>
                      <a:prstGeom prst="rect">
                        <a:avLst/>
                      </a:prstGeom>
                      <a:solidFill>
                        <a:srgbClr val="CCFFFF"/>
                      </a:solidFill>
                    </p:spPr>
                  </p:pic>
                </p:oleObj>
              </mc:Fallback>
            </mc:AlternateContent>
          </a:graphicData>
        </a:graphic>
      </p:graphicFrame>
      <p:pic>
        <p:nvPicPr>
          <p:cNvPr id="166916" name="Picture 4"/>
          <p:cNvPicPr>
            <a:picLocks noChangeAspect="1" noChangeArrowheads="1"/>
          </p:cNvPicPr>
          <p:nvPr/>
        </p:nvPicPr>
        <p:blipFill>
          <a:blip r:embed="rId6" cstate="print"/>
          <a:srcRect/>
          <a:stretch>
            <a:fillRect/>
          </a:stretch>
        </p:blipFill>
        <p:spPr bwMode="auto">
          <a:xfrm>
            <a:off x="4343400" y="2667000"/>
            <a:ext cx="3914775" cy="3114675"/>
          </a:xfrm>
          <a:prstGeom prst="rect">
            <a:avLst/>
          </a:prstGeom>
          <a:noFill/>
          <a:ln w="9525">
            <a:noFill/>
            <a:miter lim="800000"/>
            <a:headEnd/>
            <a:tailEnd/>
          </a:ln>
          <a:effectLst/>
        </p:spPr>
      </p:pic>
      <p:sp>
        <p:nvSpPr>
          <p:cNvPr id="166917" name="Text Box 5"/>
          <p:cNvSpPr txBox="1">
            <a:spLocks noChangeArrowheads="1"/>
          </p:cNvSpPr>
          <p:nvPr/>
        </p:nvSpPr>
        <p:spPr bwMode="auto">
          <a:xfrm>
            <a:off x="457200" y="2743200"/>
            <a:ext cx="3733800" cy="1552575"/>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100 mV/div,   200 uS/div</a:t>
            </a:r>
          </a:p>
          <a:p>
            <a:pPr>
              <a:spcBef>
                <a:spcPct val="50000"/>
              </a:spcBef>
            </a:pPr>
            <a:r>
              <a:rPr lang="en-US" sz="2400"/>
              <a:t>Answer: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What is an Oscilloscope?</a:t>
            </a:r>
          </a:p>
        </p:txBody>
      </p:sp>
      <p:sp>
        <p:nvSpPr>
          <p:cNvPr id="62467" name="Rectangle 3"/>
          <p:cNvSpPr>
            <a:spLocks noGrp="1" noChangeArrowheads="1"/>
          </p:cNvSpPr>
          <p:nvPr>
            <p:ph idx="1"/>
          </p:nvPr>
        </p:nvSpPr>
        <p:spPr/>
        <p:txBody>
          <a:bodyPr/>
          <a:lstStyle/>
          <a:p>
            <a:r>
              <a:rPr lang="en-US" dirty="0"/>
              <a:t>The oscilloscope is an important piece of test equipment used in the world of electronics.  </a:t>
            </a:r>
          </a:p>
          <a:p>
            <a:r>
              <a:rPr lang="en-US" dirty="0"/>
              <a:t>It provides a visual display of  waveforms for measurement and comparison.</a:t>
            </a:r>
          </a:p>
          <a:p>
            <a:pPr marL="342900" lvl="1" indent="-342900">
              <a:buClr>
                <a:schemeClr val="folHlink"/>
              </a:buClr>
              <a:buSzPct val="60000"/>
            </a:pPr>
            <a:r>
              <a:rPr lang="en-US" sz="3200" dirty="0"/>
              <a:t>Waveform: a graph of voltage over a certain period of time</a:t>
            </a:r>
          </a:p>
          <a:p>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457200" y="533400"/>
            <a:ext cx="8229600" cy="990600"/>
          </a:xfrm>
        </p:spPr>
        <p:txBody>
          <a:bodyPr/>
          <a:lstStyle/>
          <a:p>
            <a:r>
              <a:rPr lang="en-US" dirty="0"/>
              <a:t>Time for a little review…</a:t>
            </a:r>
          </a:p>
        </p:txBody>
      </p:sp>
      <p:sp>
        <p:nvSpPr>
          <p:cNvPr id="168963" name="Rectangle 3"/>
          <p:cNvSpPr>
            <a:spLocks noGrp="1" noChangeArrowheads="1"/>
          </p:cNvSpPr>
          <p:nvPr>
            <p:ph idx="1"/>
          </p:nvPr>
        </p:nvSpPr>
        <p:spPr>
          <a:xfrm>
            <a:off x="533400" y="1752600"/>
            <a:ext cx="8229600" cy="4114800"/>
          </a:xfrm>
        </p:spPr>
        <p:txBody>
          <a:bodyPr/>
          <a:lstStyle/>
          <a:p>
            <a:r>
              <a:rPr lang="en-US" b="1" dirty="0"/>
              <a:t>Determine the Period of the signal</a:t>
            </a:r>
          </a:p>
        </p:txBody>
      </p:sp>
      <p:pic>
        <p:nvPicPr>
          <p:cNvPr id="168964" name="Picture 4"/>
          <p:cNvPicPr>
            <a:picLocks noChangeAspect="1" noChangeArrowheads="1"/>
          </p:cNvPicPr>
          <p:nvPr/>
        </p:nvPicPr>
        <p:blipFill>
          <a:blip r:embed="rId3" cstate="print"/>
          <a:srcRect/>
          <a:stretch>
            <a:fillRect/>
          </a:stretch>
        </p:blipFill>
        <p:spPr bwMode="auto">
          <a:xfrm>
            <a:off x="4038600" y="2362200"/>
            <a:ext cx="3914775" cy="3114675"/>
          </a:xfrm>
          <a:prstGeom prst="rect">
            <a:avLst/>
          </a:prstGeom>
          <a:noFill/>
          <a:ln w="9525">
            <a:noFill/>
            <a:miter lim="800000"/>
            <a:headEnd/>
            <a:tailEnd/>
          </a:ln>
          <a:effectLst/>
        </p:spPr>
      </p:pic>
      <p:sp>
        <p:nvSpPr>
          <p:cNvPr id="168965" name="Text Box 5"/>
          <p:cNvSpPr txBox="1">
            <a:spLocks noChangeArrowheads="1"/>
          </p:cNvSpPr>
          <p:nvPr/>
        </p:nvSpPr>
        <p:spPr bwMode="auto">
          <a:xfrm>
            <a:off x="685800" y="2895600"/>
            <a:ext cx="3352800" cy="1004888"/>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5 V/div,   200 uS/div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457200" y="214313"/>
            <a:ext cx="8486775" cy="1462087"/>
          </a:xfrm>
        </p:spPr>
        <p:txBody>
          <a:bodyPr/>
          <a:lstStyle/>
          <a:p>
            <a:r>
              <a:rPr lang="en-US" dirty="0"/>
              <a:t>Time for a little review…</a:t>
            </a:r>
          </a:p>
        </p:txBody>
      </p:sp>
      <p:sp>
        <p:nvSpPr>
          <p:cNvPr id="167939" name="Rectangle 3"/>
          <p:cNvSpPr>
            <a:spLocks noGrp="1" noChangeArrowheads="1"/>
          </p:cNvSpPr>
          <p:nvPr>
            <p:ph type="body" sz="half" idx="1"/>
          </p:nvPr>
        </p:nvSpPr>
        <p:spPr>
          <a:xfrm>
            <a:off x="457200" y="2057400"/>
            <a:ext cx="7351712" cy="4114800"/>
          </a:xfrm>
        </p:spPr>
        <p:txBody>
          <a:bodyPr/>
          <a:lstStyle/>
          <a:p>
            <a:r>
              <a:rPr lang="en-US" sz="2800" b="1" dirty="0"/>
              <a:t>Determine the Period of the signal</a:t>
            </a:r>
          </a:p>
        </p:txBody>
      </p:sp>
      <p:graphicFrame>
        <p:nvGraphicFramePr>
          <p:cNvPr id="167942" name="Object 6"/>
          <p:cNvGraphicFramePr>
            <a:graphicFrameLocks noGrp="1" noChangeAspect="1"/>
          </p:cNvGraphicFramePr>
          <p:nvPr>
            <p:ph sz="half" idx="2"/>
          </p:nvPr>
        </p:nvGraphicFramePr>
        <p:xfrm>
          <a:off x="381000" y="4495800"/>
          <a:ext cx="3733800" cy="1543050"/>
        </p:xfrm>
        <a:graphic>
          <a:graphicData uri="http://schemas.openxmlformats.org/presentationml/2006/ole">
            <mc:AlternateContent xmlns:mc="http://schemas.openxmlformats.org/markup-compatibility/2006">
              <mc:Choice xmlns:v="urn:schemas-microsoft-com:vml" Requires="v">
                <p:oleObj spid="_x0000_s167943" name="Equation" r:id="rId4" imgW="1536480" imgH="634680" progId="">
                  <p:embed/>
                </p:oleObj>
              </mc:Choice>
              <mc:Fallback>
                <p:oleObj name="Equation" r:id="rId4" imgW="1536480" imgH="63468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495800"/>
                        <a:ext cx="3733800" cy="1543050"/>
                      </a:xfrm>
                      <a:prstGeom prst="rect">
                        <a:avLst/>
                      </a:prstGeom>
                      <a:solidFill>
                        <a:srgbClr val="CCFFFF"/>
                      </a:solidFill>
                    </p:spPr>
                  </p:pic>
                </p:oleObj>
              </mc:Fallback>
            </mc:AlternateContent>
          </a:graphicData>
        </a:graphic>
      </p:graphicFrame>
      <p:pic>
        <p:nvPicPr>
          <p:cNvPr id="167940" name="Picture 4"/>
          <p:cNvPicPr>
            <a:picLocks noChangeAspect="1" noChangeArrowheads="1"/>
          </p:cNvPicPr>
          <p:nvPr/>
        </p:nvPicPr>
        <p:blipFill>
          <a:blip r:embed="rId6" cstate="print"/>
          <a:srcRect/>
          <a:stretch>
            <a:fillRect/>
          </a:stretch>
        </p:blipFill>
        <p:spPr bwMode="auto">
          <a:xfrm>
            <a:off x="4343400" y="2667000"/>
            <a:ext cx="3914775" cy="3114675"/>
          </a:xfrm>
          <a:prstGeom prst="rect">
            <a:avLst/>
          </a:prstGeom>
          <a:noFill/>
          <a:ln w="9525">
            <a:noFill/>
            <a:miter lim="800000"/>
            <a:headEnd/>
            <a:tailEnd/>
          </a:ln>
          <a:effectLst/>
        </p:spPr>
      </p:pic>
      <p:sp>
        <p:nvSpPr>
          <p:cNvPr id="167941" name="Text Box 5"/>
          <p:cNvSpPr txBox="1">
            <a:spLocks noChangeArrowheads="1"/>
          </p:cNvSpPr>
          <p:nvPr/>
        </p:nvSpPr>
        <p:spPr bwMode="auto">
          <a:xfrm>
            <a:off x="685800" y="2743200"/>
            <a:ext cx="3352800" cy="1552575"/>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5 V/div,   200 uS/div</a:t>
            </a:r>
          </a:p>
          <a:p>
            <a:pPr>
              <a:spcBef>
                <a:spcPct val="50000"/>
              </a:spcBef>
            </a:pPr>
            <a:r>
              <a:rPr lang="en-US" sz="2400"/>
              <a:t>Answer: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Time for a little review…</a:t>
            </a:r>
          </a:p>
        </p:txBody>
      </p:sp>
      <p:sp>
        <p:nvSpPr>
          <p:cNvPr id="171011" name="Rectangle 3"/>
          <p:cNvSpPr>
            <a:spLocks noGrp="1" noChangeArrowheads="1"/>
          </p:cNvSpPr>
          <p:nvPr>
            <p:ph idx="1"/>
          </p:nvPr>
        </p:nvSpPr>
        <p:spPr/>
        <p:txBody>
          <a:bodyPr/>
          <a:lstStyle/>
          <a:p>
            <a:r>
              <a:rPr lang="en-US" b="1" dirty="0"/>
              <a:t>Determine the Frequency of the signal</a:t>
            </a:r>
          </a:p>
        </p:txBody>
      </p:sp>
      <p:pic>
        <p:nvPicPr>
          <p:cNvPr id="171012" name="Picture 4"/>
          <p:cNvPicPr>
            <a:picLocks noChangeAspect="1" noChangeArrowheads="1"/>
          </p:cNvPicPr>
          <p:nvPr/>
        </p:nvPicPr>
        <p:blipFill>
          <a:blip r:embed="rId3" cstate="print"/>
          <a:srcRect/>
          <a:stretch>
            <a:fillRect/>
          </a:stretch>
        </p:blipFill>
        <p:spPr bwMode="auto">
          <a:xfrm>
            <a:off x="4267200" y="2819400"/>
            <a:ext cx="3914775" cy="3114675"/>
          </a:xfrm>
          <a:prstGeom prst="rect">
            <a:avLst/>
          </a:prstGeom>
          <a:noFill/>
          <a:ln w="9525">
            <a:noFill/>
            <a:miter lim="800000"/>
            <a:headEnd/>
            <a:tailEnd/>
          </a:ln>
          <a:effectLst/>
        </p:spPr>
      </p:pic>
      <p:sp>
        <p:nvSpPr>
          <p:cNvPr id="171013" name="Text Box 5"/>
          <p:cNvSpPr txBox="1">
            <a:spLocks noChangeArrowheads="1"/>
          </p:cNvSpPr>
          <p:nvPr/>
        </p:nvSpPr>
        <p:spPr bwMode="auto">
          <a:xfrm>
            <a:off x="685800" y="2895600"/>
            <a:ext cx="3352800" cy="1004888"/>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5 V/div,   200 uS/div</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381000" y="228600"/>
            <a:ext cx="7038975" cy="1462087"/>
          </a:xfrm>
        </p:spPr>
        <p:txBody>
          <a:bodyPr/>
          <a:lstStyle/>
          <a:p>
            <a:r>
              <a:rPr lang="en-US" dirty="0"/>
              <a:t>Time for a little review…</a:t>
            </a:r>
          </a:p>
        </p:txBody>
      </p:sp>
      <p:sp>
        <p:nvSpPr>
          <p:cNvPr id="169987" name="Rectangle 3"/>
          <p:cNvSpPr>
            <a:spLocks noGrp="1" noChangeArrowheads="1"/>
          </p:cNvSpPr>
          <p:nvPr>
            <p:ph type="body" sz="half" idx="1"/>
          </p:nvPr>
        </p:nvSpPr>
        <p:spPr>
          <a:xfrm>
            <a:off x="457200" y="1905000"/>
            <a:ext cx="7123112" cy="4114800"/>
          </a:xfrm>
        </p:spPr>
        <p:txBody>
          <a:bodyPr/>
          <a:lstStyle/>
          <a:p>
            <a:r>
              <a:rPr lang="en-US" sz="2800" b="1" dirty="0"/>
              <a:t>Determine the Frequency of the signal</a:t>
            </a:r>
          </a:p>
        </p:txBody>
      </p:sp>
      <p:graphicFrame>
        <p:nvGraphicFramePr>
          <p:cNvPr id="169990" name="Object 6"/>
          <p:cNvGraphicFramePr>
            <a:graphicFrameLocks noGrp="1" noChangeAspect="1"/>
          </p:cNvGraphicFramePr>
          <p:nvPr>
            <p:ph sz="half" idx="2"/>
          </p:nvPr>
        </p:nvGraphicFramePr>
        <p:xfrm>
          <a:off x="914400" y="3733800"/>
          <a:ext cx="2271713" cy="2540000"/>
        </p:xfrm>
        <a:graphic>
          <a:graphicData uri="http://schemas.openxmlformats.org/presentationml/2006/ole">
            <mc:AlternateContent xmlns:mc="http://schemas.openxmlformats.org/markup-compatibility/2006">
              <mc:Choice xmlns:v="urn:schemas-microsoft-com:vml" Requires="v">
                <p:oleObj spid="_x0000_s169991" name="Equation" r:id="rId4" imgW="965160" imgH="1079280" progId="">
                  <p:embed/>
                </p:oleObj>
              </mc:Choice>
              <mc:Fallback>
                <p:oleObj name="Equation" r:id="rId4" imgW="965160" imgH="107928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733800"/>
                        <a:ext cx="2271713" cy="2540000"/>
                      </a:xfrm>
                      <a:prstGeom prst="rect">
                        <a:avLst/>
                      </a:prstGeom>
                      <a:solidFill>
                        <a:srgbClr val="CCFFFF"/>
                      </a:solidFill>
                    </p:spPr>
                  </p:pic>
                </p:oleObj>
              </mc:Fallback>
            </mc:AlternateContent>
          </a:graphicData>
        </a:graphic>
      </p:graphicFrame>
      <p:pic>
        <p:nvPicPr>
          <p:cNvPr id="169988" name="Picture 4"/>
          <p:cNvPicPr>
            <a:picLocks noChangeAspect="1" noChangeArrowheads="1"/>
          </p:cNvPicPr>
          <p:nvPr/>
        </p:nvPicPr>
        <p:blipFill>
          <a:blip r:embed="rId6" cstate="print"/>
          <a:srcRect/>
          <a:stretch>
            <a:fillRect/>
          </a:stretch>
        </p:blipFill>
        <p:spPr bwMode="auto">
          <a:xfrm>
            <a:off x="4267200" y="2819400"/>
            <a:ext cx="3914775" cy="3114675"/>
          </a:xfrm>
          <a:prstGeom prst="rect">
            <a:avLst/>
          </a:prstGeom>
          <a:noFill/>
          <a:ln w="9525">
            <a:noFill/>
            <a:miter lim="800000"/>
            <a:headEnd/>
            <a:tailEnd/>
          </a:ln>
          <a:effectLst/>
        </p:spPr>
      </p:pic>
      <p:sp>
        <p:nvSpPr>
          <p:cNvPr id="169989" name="Text Box 5"/>
          <p:cNvSpPr txBox="1">
            <a:spLocks noChangeArrowheads="1"/>
          </p:cNvSpPr>
          <p:nvPr/>
        </p:nvSpPr>
        <p:spPr bwMode="auto">
          <a:xfrm>
            <a:off x="685800" y="2743200"/>
            <a:ext cx="3352800" cy="1004888"/>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5 V/div,   200 uS/div</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t>Time for a little review…</a:t>
            </a:r>
          </a:p>
        </p:txBody>
      </p:sp>
      <p:sp>
        <p:nvSpPr>
          <p:cNvPr id="177155" name="Rectangle 3"/>
          <p:cNvSpPr>
            <a:spLocks noGrp="1" noChangeArrowheads="1"/>
          </p:cNvSpPr>
          <p:nvPr>
            <p:ph idx="1"/>
          </p:nvPr>
        </p:nvSpPr>
        <p:spPr/>
        <p:txBody>
          <a:bodyPr/>
          <a:lstStyle/>
          <a:p>
            <a:r>
              <a:rPr lang="en-US"/>
              <a:t>Determine the amplitude of the signal</a:t>
            </a:r>
          </a:p>
        </p:txBody>
      </p:sp>
      <p:sp>
        <p:nvSpPr>
          <p:cNvPr id="177157" name="Text Box 5"/>
          <p:cNvSpPr txBox="1">
            <a:spLocks noChangeArrowheads="1"/>
          </p:cNvSpPr>
          <p:nvPr/>
        </p:nvSpPr>
        <p:spPr bwMode="auto">
          <a:xfrm>
            <a:off x="685800" y="2895600"/>
            <a:ext cx="3352800" cy="1004888"/>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2 V/div,   500 uS/div</a:t>
            </a:r>
          </a:p>
        </p:txBody>
      </p:sp>
      <p:pic>
        <p:nvPicPr>
          <p:cNvPr id="177158" name="Picture 6"/>
          <p:cNvPicPr>
            <a:picLocks noChangeAspect="1" noChangeArrowheads="1"/>
          </p:cNvPicPr>
          <p:nvPr/>
        </p:nvPicPr>
        <p:blipFill>
          <a:blip r:embed="rId3" cstate="print"/>
          <a:srcRect/>
          <a:stretch>
            <a:fillRect/>
          </a:stretch>
        </p:blipFill>
        <p:spPr bwMode="auto">
          <a:xfrm>
            <a:off x="4495800" y="2743200"/>
            <a:ext cx="3886200" cy="31369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Time for a little review…</a:t>
            </a:r>
          </a:p>
        </p:txBody>
      </p:sp>
      <p:sp>
        <p:nvSpPr>
          <p:cNvPr id="178179" name="Rectangle 3"/>
          <p:cNvSpPr>
            <a:spLocks noGrp="1" noChangeArrowheads="1"/>
          </p:cNvSpPr>
          <p:nvPr>
            <p:ph type="body" sz="half" idx="1"/>
          </p:nvPr>
        </p:nvSpPr>
        <p:spPr>
          <a:xfrm>
            <a:off x="1182688" y="2017713"/>
            <a:ext cx="7732712" cy="4114800"/>
          </a:xfrm>
        </p:spPr>
        <p:txBody>
          <a:bodyPr/>
          <a:lstStyle/>
          <a:p>
            <a:r>
              <a:rPr lang="en-US" sz="2800"/>
              <a:t>Determine the amplitude of the signal</a:t>
            </a:r>
          </a:p>
        </p:txBody>
      </p:sp>
      <p:graphicFrame>
        <p:nvGraphicFramePr>
          <p:cNvPr id="178182" name="Object 6"/>
          <p:cNvGraphicFramePr>
            <a:graphicFrameLocks noGrp="1" noChangeAspect="1"/>
          </p:cNvGraphicFramePr>
          <p:nvPr>
            <p:ph sz="half" idx="2"/>
          </p:nvPr>
        </p:nvGraphicFramePr>
        <p:xfrm>
          <a:off x="685800" y="4267200"/>
          <a:ext cx="3581400" cy="1827212"/>
        </p:xfrm>
        <a:graphic>
          <a:graphicData uri="http://schemas.openxmlformats.org/presentationml/2006/ole">
            <mc:AlternateContent xmlns:mc="http://schemas.openxmlformats.org/markup-compatibility/2006">
              <mc:Choice xmlns:v="urn:schemas-microsoft-com:vml" Requires="v">
                <p:oleObj spid="_x0000_s178183" name="Equation" r:id="rId4" imgW="1244520" imgH="634680" progId="">
                  <p:embed/>
                </p:oleObj>
              </mc:Choice>
              <mc:Fallback>
                <p:oleObj name="Equation" r:id="rId4" imgW="1244520" imgH="63468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267200"/>
                        <a:ext cx="3581400" cy="1827212"/>
                      </a:xfrm>
                      <a:prstGeom prst="rect">
                        <a:avLst/>
                      </a:prstGeom>
                      <a:solidFill>
                        <a:srgbClr val="CCFFFF"/>
                      </a:solidFill>
                    </p:spPr>
                  </p:pic>
                </p:oleObj>
              </mc:Fallback>
            </mc:AlternateContent>
          </a:graphicData>
        </a:graphic>
      </p:graphicFrame>
      <p:sp>
        <p:nvSpPr>
          <p:cNvPr id="178180" name="Text Box 4"/>
          <p:cNvSpPr txBox="1">
            <a:spLocks noChangeArrowheads="1"/>
          </p:cNvSpPr>
          <p:nvPr/>
        </p:nvSpPr>
        <p:spPr bwMode="auto">
          <a:xfrm>
            <a:off x="685800" y="2590800"/>
            <a:ext cx="3352800" cy="1552575"/>
          </a:xfrm>
          <a:prstGeom prst="rect">
            <a:avLst/>
          </a:prstGeom>
          <a:noFill/>
          <a:ln w="9525">
            <a:noFill/>
            <a:miter lim="800000"/>
            <a:headEnd/>
            <a:tailEnd/>
          </a:ln>
          <a:effectLst/>
        </p:spPr>
        <p:txBody>
          <a:bodyPr>
            <a:spAutoFit/>
          </a:bodyPr>
          <a:lstStyle/>
          <a:p>
            <a:pPr>
              <a:spcBef>
                <a:spcPct val="50000"/>
              </a:spcBef>
            </a:pPr>
            <a:r>
              <a:rPr lang="en-US" sz="2400" dirty="0"/>
              <a:t>Oscilloscope Settings</a:t>
            </a:r>
          </a:p>
          <a:p>
            <a:pPr>
              <a:spcBef>
                <a:spcPct val="50000"/>
              </a:spcBef>
            </a:pPr>
            <a:r>
              <a:rPr lang="en-US" sz="2400" dirty="0"/>
              <a:t>2 V/div,   500 </a:t>
            </a:r>
            <a:r>
              <a:rPr lang="en-US" sz="2400" dirty="0" err="1"/>
              <a:t>uS</a:t>
            </a:r>
            <a:r>
              <a:rPr lang="en-US" sz="2400" dirty="0"/>
              <a:t>/div</a:t>
            </a:r>
          </a:p>
          <a:p>
            <a:pPr>
              <a:spcBef>
                <a:spcPct val="50000"/>
              </a:spcBef>
            </a:pPr>
            <a:r>
              <a:rPr lang="en-US" sz="2400" dirty="0"/>
              <a:t>Answer:</a:t>
            </a:r>
          </a:p>
        </p:txBody>
      </p:sp>
      <p:pic>
        <p:nvPicPr>
          <p:cNvPr id="178181" name="Picture 5"/>
          <p:cNvPicPr>
            <a:picLocks noChangeAspect="1" noChangeArrowheads="1"/>
          </p:cNvPicPr>
          <p:nvPr/>
        </p:nvPicPr>
        <p:blipFill>
          <a:blip r:embed="rId6" cstate="print"/>
          <a:srcRect/>
          <a:stretch>
            <a:fillRect/>
          </a:stretch>
        </p:blipFill>
        <p:spPr bwMode="auto">
          <a:xfrm>
            <a:off x="4495800" y="2743200"/>
            <a:ext cx="3886200" cy="31369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81000" y="214313"/>
            <a:ext cx="8562975" cy="1462087"/>
          </a:xfrm>
        </p:spPr>
        <p:txBody>
          <a:bodyPr/>
          <a:lstStyle/>
          <a:p>
            <a:r>
              <a:rPr lang="en-US" dirty="0"/>
              <a:t>Time for a little review…</a:t>
            </a:r>
          </a:p>
        </p:txBody>
      </p:sp>
      <p:sp>
        <p:nvSpPr>
          <p:cNvPr id="180227" name="Rectangle 3"/>
          <p:cNvSpPr>
            <a:spLocks noGrp="1" noChangeArrowheads="1"/>
          </p:cNvSpPr>
          <p:nvPr>
            <p:ph type="body" sz="half" idx="1"/>
          </p:nvPr>
        </p:nvSpPr>
        <p:spPr>
          <a:xfrm>
            <a:off x="457200" y="1828800"/>
            <a:ext cx="7732712" cy="4114800"/>
          </a:xfrm>
        </p:spPr>
        <p:txBody>
          <a:bodyPr/>
          <a:lstStyle/>
          <a:p>
            <a:r>
              <a:rPr lang="en-US" sz="2800" b="1" dirty="0"/>
              <a:t>Determine the Period of the signal</a:t>
            </a:r>
          </a:p>
        </p:txBody>
      </p:sp>
      <p:sp>
        <p:nvSpPr>
          <p:cNvPr id="180228" name="Text Box 4"/>
          <p:cNvSpPr txBox="1">
            <a:spLocks noChangeArrowheads="1"/>
          </p:cNvSpPr>
          <p:nvPr/>
        </p:nvSpPr>
        <p:spPr bwMode="auto">
          <a:xfrm>
            <a:off x="685800" y="2895600"/>
            <a:ext cx="3352800" cy="1004888"/>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2 V/div,   500 uS/div</a:t>
            </a:r>
          </a:p>
        </p:txBody>
      </p:sp>
      <p:pic>
        <p:nvPicPr>
          <p:cNvPr id="180229" name="Picture 5"/>
          <p:cNvPicPr>
            <a:picLocks noChangeAspect="1" noChangeArrowheads="1"/>
          </p:cNvPicPr>
          <p:nvPr/>
        </p:nvPicPr>
        <p:blipFill>
          <a:blip r:embed="rId3" cstate="print"/>
          <a:srcRect/>
          <a:stretch>
            <a:fillRect/>
          </a:stretch>
        </p:blipFill>
        <p:spPr bwMode="auto">
          <a:xfrm>
            <a:off x="4495800" y="2743200"/>
            <a:ext cx="3886200" cy="31369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81000" y="214313"/>
            <a:ext cx="8562975" cy="1462087"/>
          </a:xfrm>
        </p:spPr>
        <p:txBody>
          <a:bodyPr/>
          <a:lstStyle/>
          <a:p>
            <a:r>
              <a:rPr lang="en-US" dirty="0"/>
              <a:t>Time for a little review…</a:t>
            </a:r>
          </a:p>
        </p:txBody>
      </p:sp>
      <p:sp>
        <p:nvSpPr>
          <p:cNvPr id="181251" name="Rectangle 3"/>
          <p:cNvSpPr>
            <a:spLocks noGrp="1" noChangeArrowheads="1"/>
          </p:cNvSpPr>
          <p:nvPr>
            <p:ph type="body" sz="half" idx="1"/>
          </p:nvPr>
        </p:nvSpPr>
        <p:spPr>
          <a:xfrm>
            <a:off x="228600" y="1905000"/>
            <a:ext cx="7732712" cy="4114800"/>
          </a:xfrm>
        </p:spPr>
        <p:txBody>
          <a:bodyPr/>
          <a:lstStyle/>
          <a:p>
            <a:r>
              <a:rPr lang="en-US" sz="2800" b="1" dirty="0"/>
              <a:t>Determine the Period of the signal</a:t>
            </a:r>
          </a:p>
        </p:txBody>
      </p:sp>
      <p:graphicFrame>
        <p:nvGraphicFramePr>
          <p:cNvPr id="181254" name="Object 6"/>
          <p:cNvGraphicFramePr>
            <a:graphicFrameLocks noGrp="1" noChangeAspect="1"/>
          </p:cNvGraphicFramePr>
          <p:nvPr>
            <p:ph sz="half" idx="2"/>
          </p:nvPr>
        </p:nvGraphicFramePr>
        <p:xfrm>
          <a:off x="685800" y="4343400"/>
          <a:ext cx="3579813" cy="1387475"/>
        </p:xfrm>
        <a:graphic>
          <a:graphicData uri="http://schemas.openxmlformats.org/presentationml/2006/ole">
            <mc:AlternateContent xmlns:mc="http://schemas.openxmlformats.org/markup-compatibility/2006">
              <mc:Choice xmlns:v="urn:schemas-microsoft-com:vml" Requires="v">
                <p:oleObj spid="_x0000_s181255" name="Equation" r:id="rId4" imgW="1638000" imgH="634680" progId="">
                  <p:embed/>
                </p:oleObj>
              </mc:Choice>
              <mc:Fallback>
                <p:oleObj name="Equation" r:id="rId4" imgW="1638000" imgH="63468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343400"/>
                        <a:ext cx="3579813" cy="1387475"/>
                      </a:xfrm>
                      <a:prstGeom prst="rect">
                        <a:avLst/>
                      </a:prstGeom>
                      <a:solidFill>
                        <a:srgbClr val="CCFFFF"/>
                      </a:solidFill>
                    </p:spPr>
                  </p:pic>
                </p:oleObj>
              </mc:Fallback>
            </mc:AlternateContent>
          </a:graphicData>
        </a:graphic>
      </p:graphicFrame>
      <p:sp>
        <p:nvSpPr>
          <p:cNvPr id="181252" name="Text Box 4"/>
          <p:cNvSpPr txBox="1">
            <a:spLocks noChangeArrowheads="1"/>
          </p:cNvSpPr>
          <p:nvPr/>
        </p:nvSpPr>
        <p:spPr bwMode="auto">
          <a:xfrm>
            <a:off x="685800" y="2590800"/>
            <a:ext cx="3352800" cy="1552575"/>
          </a:xfrm>
          <a:prstGeom prst="rect">
            <a:avLst/>
          </a:prstGeom>
          <a:noFill/>
          <a:ln w="9525">
            <a:noFill/>
            <a:miter lim="800000"/>
            <a:headEnd/>
            <a:tailEnd/>
          </a:ln>
          <a:effectLst/>
        </p:spPr>
        <p:txBody>
          <a:bodyPr>
            <a:spAutoFit/>
          </a:bodyPr>
          <a:lstStyle/>
          <a:p>
            <a:pPr>
              <a:spcBef>
                <a:spcPct val="50000"/>
              </a:spcBef>
            </a:pPr>
            <a:r>
              <a:rPr lang="en-US" sz="2400" dirty="0"/>
              <a:t>Oscilloscope Settings</a:t>
            </a:r>
          </a:p>
          <a:p>
            <a:pPr>
              <a:spcBef>
                <a:spcPct val="50000"/>
              </a:spcBef>
            </a:pPr>
            <a:r>
              <a:rPr lang="en-US" sz="2400" dirty="0"/>
              <a:t>2 V/div,   500 </a:t>
            </a:r>
            <a:r>
              <a:rPr lang="en-US" sz="2400" dirty="0" err="1"/>
              <a:t>uS</a:t>
            </a:r>
            <a:r>
              <a:rPr lang="en-US" sz="2400" dirty="0"/>
              <a:t>/div</a:t>
            </a:r>
          </a:p>
          <a:p>
            <a:pPr>
              <a:spcBef>
                <a:spcPct val="50000"/>
              </a:spcBef>
            </a:pPr>
            <a:r>
              <a:rPr lang="en-US" sz="2400" dirty="0"/>
              <a:t>Answer:</a:t>
            </a:r>
          </a:p>
        </p:txBody>
      </p:sp>
      <p:pic>
        <p:nvPicPr>
          <p:cNvPr id="181253" name="Picture 5"/>
          <p:cNvPicPr>
            <a:picLocks noChangeAspect="1" noChangeArrowheads="1"/>
          </p:cNvPicPr>
          <p:nvPr/>
        </p:nvPicPr>
        <p:blipFill>
          <a:blip r:embed="rId6" cstate="print"/>
          <a:srcRect/>
          <a:stretch>
            <a:fillRect/>
          </a:stretch>
        </p:blipFill>
        <p:spPr bwMode="auto">
          <a:xfrm>
            <a:off x="4495800" y="2743200"/>
            <a:ext cx="3886200" cy="31369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28600" y="214313"/>
            <a:ext cx="8715375" cy="1462087"/>
          </a:xfrm>
        </p:spPr>
        <p:txBody>
          <a:bodyPr/>
          <a:lstStyle/>
          <a:p>
            <a:r>
              <a:rPr lang="en-US" dirty="0"/>
              <a:t>Time for a little review…</a:t>
            </a:r>
          </a:p>
        </p:txBody>
      </p:sp>
      <p:sp>
        <p:nvSpPr>
          <p:cNvPr id="182275" name="Rectangle 3"/>
          <p:cNvSpPr>
            <a:spLocks noGrp="1" noChangeArrowheads="1"/>
          </p:cNvSpPr>
          <p:nvPr>
            <p:ph type="body" sz="half" idx="1"/>
          </p:nvPr>
        </p:nvSpPr>
        <p:spPr>
          <a:xfrm>
            <a:off x="304800" y="1981200"/>
            <a:ext cx="8610600" cy="4151313"/>
          </a:xfrm>
        </p:spPr>
        <p:txBody>
          <a:bodyPr/>
          <a:lstStyle/>
          <a:p>
            <a:r>
              <a:rPr lang="en-US" sz="2800" b="1" dirty="0"/>
              <a:t>Determine the Frequency of the signal</a:t>
            </a:r>
          </a:p>
        </p:txBody>
      </p:sp>
      <p:sp>
        <p:nvSpPr>
          <p:cNvPr id="182276" name="Text Box 4"/>
          <p:cNvSpPr txBox="1">
            <a:spLocks noChangeArrowheads="1"/>
          </p:cNvSpPr>
          <p:nvPr/>
        </p:nvSpPr>
        <p:spPr bwMode="auto">
          <a:xfrm>
            <a:off x="685800" y="2895600"/>
            <a:ext cx="3352800" cy="1004888"/>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2 V/div,   500 uS/div</a:t>
            </a:r>
          </a:p>
        </p:txBody>
      </p:sp>
      <p:pic>
        <p:nvPicPr>
          <p:cNvPr id="182277" name="Picture 5"/>
          <p:cNvPicPr>
            <a:picLocks noChangeAspect="1" noChangeArrowheads="1"/>
          </p:cNvPicPr>
          <p:nvPr/>
        </p:nvPicPr>
        <p:blipFill>
          <a:blip r:embed="rId3" cstate="print"/>
          <a:srcRect/>
          <a:stretch>
            <a:fillRect/>
          </a:stretch>
        </p:blipFill>
        <p:spPr bwMode="auto">
          <a:xfrm>
            <a:off x="4495800" y="2743200"/>
            <a:ext cx="3886200" cy="31369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28600" y="214313"/>
            <a:ext cx="8715375" cy="1462087"/>
          </a:xfrm>
        </p:spPr>
        <p:txBody>
          <a:bodyPr/>
          <a:lstStyle/>
          <a:p>
            <a:r>
              <a:rPr lang="en-US" dirty="0"/>
              <a:t>Time for a little review…</a:t>
            </a:r>
          </a:p>
        </p:txBody>
      </p:sp>
      <p:sp>
        <p:nvSpPr>
          <p:cNvPr id="183299" name="Rectangle 3"/>
          <p:cNvSpPr>
            <a:spLocks noGrp="1" noChangeArrowheads="1"/>
          </p:cNvSpPr>
          <p:nvPr>
            <p:ph type="body" sz="half" idx="1"/>
          </p:nvPr>
        </p:nvSpPr>
        <p:spPr>
          <a:xfrm>
            <a:off x="381000" y="1752600"/>
            <a:ext cx="8534400" cy="4379913"/>
          </a:xfrm>
        </p:spPr>
        <p:txBody>
          <a:bodyPr/>
          <a:lstStyle/>
          <a:p>
            <a:r>
              <a:rPr lang="en-US" sz="2800" b="1" dirty="0"/>
              <a:t>Determine the Frequency of the signal</a:t>
            </a:r>
          </a:p>
        </p:txBody>
      </p:sp>
      <p:graphicFrame>
        <p:nvGraphicFramePr>
          <p:cNvPr id="183302" name="Object 6"/>
          <p:cNvGraphicFramePr>
            <a:graphicFrameLocks noGrp="1" noChangeAspect="1"/>
          </p:cNvGraphicFramePr>
          <p:nvPr>
            <p:ph sz="half" idx="2"/>
          </p:nvPr>
        </p:nvGraphicFramePr>
        <p:xfrm>
          <a:off x="1219200" y="3810000"/>
          <a:ext cx="2590800" cy="2463800"/>
        </p:xfrm>
        <a:graphic>
          <a:graphicData uri="http://schemas.openxmlformats.org/presentationml/2006/ole">
            <mc:AlternateContent xmlns:mc="http://schemas.openxmlformats.org/markup-compatibility/2006">
              <mc:Choice xmlns:v="urn:schemas-microsoft-com:vml" Requires="v">
                <p:oleObj spid="_x0000_s183303" name="Equation" r:id="rId4" imgW="965160" imgH="1079280" progId="">
                  <p:embed/>
                </p:oleObj>
              </mc:Choice>
              <mc:Fallback>
                <p:oleObj name="Equation" r:id="rId4" imgW="965160" imgH="107928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810000"/>
                        <a:ext cx="2590800" cy="2463800"/>
                      </a:xfrm>
                      <a:prstGeom prst="rect">
                        <a:avLst/>
                      </a:prstGeom>
                      <a:solidFill>
                        <a:srgbClr val="CCFFFF"/>
                      </a:solidFill>
                    </p:spPr>
                  </p:pic>
                </p:oleObj>
              </mc:Fallback>
            </mc:AlternateContent>
          </a:graphicData>
        </a:graphic>
      </p:graphicFrame>
      <p:sp>
        <p:nvSpPr>
          <p:cNvPr id="183300" name="Text Box 4"/>
          <p:cNvSpPr txBox="1">
            <a:spLocks noChangeArrowheads="1"/>
          </p:cNvSpPr>
          <p:nvPr/>
        </p:nvSpPr>
        <p:spPr bwMode="auto">
          <a:xfrm>
            <a:off x="685800" y="2286000"/>
            <a:ext cx="3352800" cy="1552575"/>
          </a:xfrm>
          <a:prstGeom prst="rect">
            <a:avLst/>
          </a:prstGeom>
          <a:noFill/>
          <a:ln w="9525">
            <a:noFill/>
            <a:miter lim="800000"/>
            <a:headEnd/>
            <a:tailEnd/>
          </a:ln>
          <a:effectLst/>
        </p:spPr>
        <p:txBody>
          <a:bodyPr>
            <a:spAutoFit/>
          </a:bodyPr>
          <a:lstStyle/>
          <a:p>
            <a:pPr>
              <a:spcBef>
                <a:spcPct val="50000"/>
              </a:spcBef>
            </a:pPr>
            <a:r>
              <a:rPr lang="en-US" sz="2400" dirty="0"/>
              <a:t>Oscilloscope Settings</a:t>
            </a:r>
          </a:p>
          <a:p>
            <a:pPr>
              <a:spcBef>
                <a:spcPct val="50000"/>
              </a:spcBef>
            </a:pPr>
            <a:r>
              <a:rPr lang="en-US" sz="2400" dirty="0"/>
              <a:t>2 V/div,   500 </a:t>
            </a:r>
            <a:r>
              <a:rPr lang="en-US" sz="2400" dirty="0" err="1"/>
              <a:t>uS</a:t>
            </a:r>
            <a:r>
              <a:rPr lang="en-US" sz="2400" dirty="0"/>
              <a:t>/div</a:t>
            </a:r>
          </a:p>
          <a:p>
            <a:pPr>
              <a:spcBef>
                <a:spcPct val="50000"/>
              </a:spcBef>
            </a:pPr>
            <a:r>
              <a:rPr lang="en-US" sz="2400" dirty="0"/>
              <a:t>Answer:</a:t>
            </a:r>
          </a:p>
        </p:txBody>
      </p:sp>
      <p:pic>
        <p:nvPicPr>
          <p:cNvPr id="183301" name="Picture 5"/>
          <p:cNvPicPr>
            <a:picLocks noChangeAspect="1" noChangeArrowheads="1"/>
          </p:cNvPicPr>
          <p:nvPr/>
        </p:nvPicPr>
        <p:blipFill>
          <a:blip r:embed="rId6" cstate="print"/>
          <a:srcRect/>
          <a:stretch>
            <a:fillRect/>
          </a:stretch>
        </p:blipFill>
        <p:spPr bwMode="auto">
          <a:xfrm>
            <a:off x="4495800" y="2743200"/>
            <a:ext cx="3886200" cy="31369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04800" y="-304800"/>
            <a:ext cx="8229600" cy="1524000"/>
          </a:xfrm>
        </p:spPr>
        <p:txBody>
          <a:bodyPr/>
          <a:lstStyle/>
          <a:p>
            <a:r>
              <a:rPr lang="en-US" dirty="0"/>
              <a:t>Why Use an Oscilloscope?</a:t>
            </a:r>
          </a:p>
        </p:txBody>
      </p:sp>
      <p:sp>
        <p:nvSpPr>
          <p:cNvPr id="143363" name="Rectangle 3"/>
          <p:cNvSpPr>
            <a:spLocks noGrp="1" noChangeArrowheads="1"/>
          </p:cNvSpPr>
          <p:nvPr>
            <p:ph idx="1"/>
          </p:nvPr>
        </p:nvSpPr>
        <p:spPr>
          <a:xfrm>
            <a:off x="533400" y="1371600"/>
            <a:ext cx="7772400" cy="4114800"/>
          </a:xfrm>
        </p:spPr>
        <p:txBody>
          <a:bodyPr>
            <a:noAutofit/>
          </a:bodyPr>
          <a:lstStyle/>
          <a:p>
            <a:r>
              <a:rPr lang="en-US" sz="3600" b="1" dirty="0"/>
              <a:t>To View Waveforms</a:t>
            </a:r>
          </a:p>
          <a:p>
            <a:pPr lvl="1">
              <a:spcBef>
                <a:spcPts val="500"/>
              </a:spcBef>
            </a:pPr>
            <a:r>
              <a:rPr lang="en-US" sz="2800" dirty="0"/>
              <a:t>What does the shape of the waveform look like?</a:t>
            </a:r>
          </a:p>
          <a:p>
            <a:pPr lvl="1">
              <a:spcBef>
                <a:spcPts val="500"/>
              </a:spcBef>
            </a:pPr>
            <a:r>
              <a:rPr lang="en-US" sz="2800" dirty="0">
                <a:solidFill>
                  <a:schemeClr val="tx1"/>
                </a:solidFill>
                <a:latin typeface="+mn-lt"/>
              </a:rPr>
              <a:t>A waveform shows the changes in amplitude over a certain amount of time. The amplitude of the signal is measured on the y-axis (vertically), while time is measured on the x-axis (horizontally). </a:t>
            </a:r>
          </a:p>
          <a:p>
            <a:pPr lvl="1">
              <a:spcBef>
                <a:spcPts val="500"/>
              </a:spcBef>
            </a:pPr>
            <a:r>
              <a:rPr lang="en-US" sz="2800" dirty="0">
                <a:solidFill>
                  <a:schemeClr val="tx1"/>
                </a:solidFill>
                <a:latin typeface="+mn-lt"/>
              </a:rPr>
              <a:t>Typical waveform shapes include the sine </a:t>
            </a:r>
            <a:br>
              <a:rPr lang="en-US" sz="2800" dirty="0">
                <a:solidFill>
                  <a:schemeClr val="tx1"/>
                </a:solidFill>
                <a:latin typeface="+mn-lt"/>
              </a:rPr>
            </a:br>
            <a:r>
              <a:rPr lang="en-US" sz="2800" dirty="0">
                <a:solidFill>
                  <a:schemeClr val="tx1"/>
                </a:solidFill>
                <a:latin typeface="+mn-lt"/>
              </a:rPr>
              <a:t>wave, sawtooth wave and square wave.</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381000" y="214313"/>
            <a:ext cx="8562975" cy="1462087"/>
          </a:xfrm>
        </p:spPr>
        <p:txBody>
          <a:bodyPr/>
          <a:lstStyle/>
          <a:p>
            <a:r>
              <a:rPr lang="en-US" dirty="0"/>
              <a:t>Time for a little review…</a:t>
            </a:r>
          </a:p>
        </p:txBody>
      </p:sp>
      <p:sp>
        <p:nvSpPr>
          <p:cNvPr id="185347" name="Rectangle 3"/>
          <p:cNvSpPr>
            <a:spLocks noGrp="1" noChangeArrowheads="1"/>
          </p:cNvSpPr>
          <p:nvPr>
            <p:ph type="body" sz="half" idx="1"/>
          </p:nvPr>
        </p:nvSpPr>
        <p:spPr>
          <a:xfrm>
            <a:off x="228600" y="1905000"/>
            <a:ext cx="7351712" cy="4114800"/>
          </a:xfrm>
        </p:spPr>
        <p:txBody>
          <a:bodyPr/>
          <a:lstStyle/>
          <a:p>
            <a:r>
              <a:rPr lang="en-US" sz="2800" b="1" dirty="0"/>
              <a:t>Determine the amplitude of the signa</a:t>
            </a:r>
            <a:r>
              <a:rPr lang="en-US" sz="2800" dirty="0"/>
              <a:t>l</a:t>
            </a:r>
          </a:p>
        </p:txBody>
      </p:sp>
      <p:sp>
        <p:nvSpPr>
          <p:cNvPr id="185348" name="Text Box 4"/>
          <p:cNvSpPr txBox="1">
            <a:spLocks noChangeArrowheads="1"/>
          </p:cNvSpPr>
          <p:nvPr/>
        </p:nvSpPr>
        <p:spPr bwMode="auto">
          <a:xfrm>
            <a:off x="685800" y="2895600"/>
            <a:ext cx="3352800" cy="1004888"/>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1 V/div,   2 mS/div</a:t>
            </a:r>
          </a:p>
        </p:txBody>
      </p:sp>
      <p:pic>
        <p:nvPicPr>
          <p:cNvPr id="185350" name="Picture 6"/>
          <p:cNvPicPr>
            <a:picLocks noChangeAspect="1" noChangeArrowheads="1"/>
          </p:cNvPicPr>
          <p:nvPr/>
        </p:nvPicPr>
        <p:blipFill>
          <a:blip r:embed="rId3" cstate="print"/>
          <a:srcRect/>
          <a:stretch>
            <a:fillRect/>
          </a:stretch>
        </p:blipFill>
        <p:spPr bwMode="auto">
          <a:xfrm>
            <a:off x="4495800" y="2743200"/>
            <a:ext cx="3886200" cy="307816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04800" y="214313"/>
            <a:ext cx="8639175" cy="1462087"/>
          </a:xfrm>
        </p:spPr>
        <p:txBody>
          <a:bodyPr/>
          <a:lstStyle/>
          <a:p>
            <a:r>
              <a:rPr lang="en-US" dirty="0"/>
              <a:t>Time for a little review…</a:t>
            </a:r>
          </a:p>
        </p:txBody>
      </p:sp>
      <p:sp>
        <p:nvSpPr>
          <p:cNvPr id="193539" name="Rectangle 3"/>
          <p:cNvSpPr>
            <a:spLocks noGrp="1" noChangeArrowheads="1"/>
          </p:cNvSpPr>
          <p:nvPr>
            <p:ph type="body" sz="half" idx="1"/>
          </p:nvPr>
        </p:nvSpPr>
        <p:spPr>
          <a:xfrm>
            <a:off x="304800" y="1828800"/>
            <a:ext cx="7351712" cy="4114800"/>
          </a:xfrm>
        </p:spPr>
        <p:txBody>
          <a:bodyPr/>
          <a:lstStyle/>
          <a:p>
            <a:r>
              <a:rPr lang="en-US" sz="2800" b="1" dirty="0"/>
              <a:t>Determine the amplitude of the signal</a:t>
            </a:r>
          </a:p>
        </p:txBody>
      </p:sp>
      <p:graphicFrame>
        <p:nvGraphicFramePr>
          <p:cNvPr id="193542" name="Object 6"/>
          <p:cNvGraphicFramePr>
            <a:graphicFrameLocks noGrp="1" noChangeAspect="1"/>
          </p:cNvGraphicFramePr>
          <p:nvPr>
            <p:ph sz="half" idx="2"/>
          </p:nvPr>
        </p:nvGraphicFramePr>
        <p:xfrm>
          <a:off x="685800" y="4572000"/>
          <a:ext cx="3198813" cy="1127125"/>
        </p:xfrm>
        <a:graphic>
          <a:graphicData uri="http://schemas.openxmlformats.org/presentationml/2006/ole">
            <mc:AlternateContent xmlns:mc="http://schemas.openxmlformats.org/markup-compatibility/2006">
              <mc:Choice xmlns:v="urn:schemas-microsoft-com:vml" Requires="v">
                <p:oleObj spid="_x0000_s193543" name="Equation" r:id="rId4" imgW="1117440" imgH="393480" progId="">
                  <p:embed/>
                </p:oleObj>
              </mc:Choice>
              <mc:Fallback>
                <p:oleObj name="Equation" r:id="rId4" imgW="1117440" imgH="39348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572000"/>
                        <a:ext cx="3198813" cy="1127125"/>
                      </a:xfrm>
                      <a:prstGeom prst="rect">
                        <a:avLst/>
                      </a:prstGeom>
                      <a:solidFill>
                        <a:srgbClr val="CCFFFF"/>
                      </a:solidFill>
                    </p:spPr>
                  </p:pic>
                </p:oleObj>
              </mc:Fallback>
            </mc:AlternateContent>
          </a:graphicData>
        </a:graphic>
      </p:graphicFrame>
      <p:sp>
        <p:nvSpPr>
          <p:cNvPr id="193540" name="Text Box 4"/>
          <p:cNvSpPr txBox="1">
            <a:spLocks noChangeArrowheads="1"/>
          </p:cNvSpPr>
          <p:nvPr/>
        </p:nvSpPr>
        <p:spPr bwMode="auto">
          <a:xfrm>
            <a:off x="685800" y="2895600"/>
            <a:ext cx="3352800" cy="1552575"/>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1 V/div,   2 mS/div</a:t>
            </a:r>
          </a:p>
          <a:p>
            <a:pPr>
              <a:spcBef>
                <a:spcPct val="50000"/>
              </a:spcBef>
            </a:pPr>
            <a:r>
              <a:rPr lang="en-US" sz="2400"/>
              <a:t>Answer:</a:t>
            </a:r>
          </a:p>
        </p:txBody>
      </p:sp>
      <p:pic>
        <p:nvPicPr>
          <p:cNvPr id="193541" name="Picture 5"/>
          <p:cNvPicPr>
            <a:picLocks noChangeAspect="1" noChangeArrowheads="1"/>
          </p:cNvPicPr>
          <p:nvPr/>
        </p:nvPicPr>
        <p:blipFill>
          <a:blip r:embed="rId6" cstate="print"/>
          <a:srcRect/>
          <a:stretch>
            <a:fillRect/>
          </a:stretch>
        </p:blipFill>
        <p:spPr bwMode="auto">
          <a:xfrm>
            <a:off x="4495800" y="2743200"/>
            <a:ext cx="3886200" cy="307816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04800" y="214313"/>
            <a:ext cx="8639175" cy="1462087"/>
          </a:xfrm>
        </p:spPr>
        <p:txBody>
          <a:bodyPr/>
          <a:lstStyle/>
          <a:p>
            <a:r>
              <a:rPr lang="en-US" dirty="0"/>
              <a:t>Time for a little review…</a:t>
            </a:r>
          </a:p>
        </p:txBody>
      </p:sp>
      <p:sp>
        <p:nvSpPr>
          <p:cNvPr id="194563" name="Rectangle 3"/>
          <p:cNvSpPr>
            <a:spLocks noGrp="1" noChangeArrowheads="1"/>
          </p:cNvSpPr>
          <p:nvPr>
            <p:ph type="body" sz="half" idx="1"/>
          </p:nvPr>
        </p:nvSpPr>
        <p:spPr>
          <a:xfrm>
            <a:off x="228600" y="1981200"/>
            <a:ext cx="8305800" cy="4151313"/>
          </a:xfrm>
        </p:spPr>
        <p:txBody>
          <a:bodyPr/>
          <a:lstStyle/>
          <a:p>
            <a:r>
              <a:rPr lang="en-US" sz="2800" b="1" dirty="0"/>
              <a:t>Determine the Period of the signal</a:t>
            </a:r>
          </a:p>
        </p:txBody>
      </p:sp>
      <p:sp>
        <p:nvSpPr>
          <p:cNvPr id="194564" name="Text Box 4"/>
          <p:cNvSpPr txBox="1">
            <a:spLocks noChangeArrowheads="1"/>
          </p:cNvSpPr>
          <p:nvPr/>
        </p:nvSpPr>
        <p:spPr bwMode="auto">
          <a:xfrm>
            <a:off x="685800" y="2895600"/>
            <a:ext cx="3352800" cy="1004888"/>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1 V/div,   2 mS/div</a:t>
            </a:r>
          </a:p>
        </p:txBody>
      </p:sp>
      <p:pic>
        <p:nvPicPr>
          <p:cNvPr id="194565" name="Picture 5"/>
          <p:cNvPicPr>
            <a:picLocks noChangeAspect="1" noChangeArrowheads="1"/>
          </p:cNvPicPr>
          <p:nvPr/>
        </p:nvPicPr>
        <p:blipFill>
          <a:blip r:embed="rId3" cstate="print"/>
          <a:srcRect/>
          <a:stretch>
            <a:fillRect/>
          </a:stretch>
        </p:blipFill>
        <p:spPr bwMode="auto">
          <a:xfrm>
            <a:off x="4495800" y="2743200"/>
            <a:ext cx="3886200" cy="307816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381000" y="214313"/>
            <a:ext cx="8562975" cy="1157287"/>
          </a:xfrm>
        </p:spPr>
        <p:txBody>
          <a:bodyPr/>
          <a:lstStyle/>
          <a:p>
            <a:r>
              <a:rPr lang="en-US" dirty="0"/>
              <a:t>Time for a little review…</a:t>
            </a:r>
          </a:p>
        </p:txBody>
      </p:sp>
      <p:sp>
        <p:nvSpPr>
          <p:cNvPr id="195587" name="Rectangle 3"/>
          <p:cNvSpPr>
            <a:spLocks noGrp="1" noChangeArrowheads="1"/>
          </p:cNvSpPr>
          <p:nvPr>
            <p:ph type="body" sz="half" idx="1"/>
          </p:nvPr>
        </p:nvSpPr>
        <p:spPr>
          <a:xfrm>
            <a:off x="381000" y="1524000"/>
            <a:ext cx="7351712" cy="4114800"/>
          </a:xfrm>
        </p:spPr>
        <p:txBody>
          <a:bodyPr/>
          <a:lstStyle/>
          <a:p>
            <a:r>
              <a:rPr lang="en-US" sz="2800" b="1" dirty="0"/>
              <a:t>Determine the Period of the signal</a:t>
            </a:r>
          </a:p>
        </p:txBody>
      </p:sp>
      <p:graphicFrame>
        <p:nvGraphicFramePr>
          <p:cNvPr id="195590" name="Object 6"/>
          <p:cNvGraphicFramePr>
            <a:graphicFrameLocks noGrp="1" noChangeAspect="1"/>
          </p:cNvGraphicFramePr>
          <p:nvPr>
            <p:ph sz="half" idx="2"/>
          </p:nvPr>
        </p:nvGraphicFramePr>
        <p:xfrm>
          <a:off x="685800" y="4648200"/>
          <a:ext cx="3581400" cy="1066800"/>
        </p:xfrm>
        <a:graphic>
          <a:graphicData uri="http://schemas.openxmlformats.org/presentationml/2006/ole">
            <mc:AlternateContent xmlns:mc="http://schemas.openxmlformats.org/markup-compatibility/2006">
              <mc:Choice xmlns:v="urn:schemas-microsoft-com:vml" Requires="v">
                <p:oleObj spid="_x0000_s195591" name="Equation" r:id="rId4" imgW="1320480" imgH="393480" progId="">
                  <p:embed/>
                </p:oleObj>
              </mc:Choice>
              <mc:Fallback>
                <p:oleObj name="Equation" r:id="rId4" imgW="1320480" imgH="39348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648200"/>
                        <a:ext cx="3581400" cy="1066800"/>
                      </a:xfrm>
                      <a:prstGeom prst="rect">
                        <a:avLst/>
                      </a:prstGeom>
                      <a:solidFill>
                        <a:srgbClr val="CCFFFF"/>
                      </a:solidFill>
                    </p:spPr>
                  </p:pic>
                </p:oleObj>
              </mc:Fallback>
            </mc:AlternateContent>
          </a:graphicData>
        </a:graphic>
      </p:graphicFrame>
      <p:sp>
        <p:nvSpPr>
          <p:cNvPr id="195588" name="Text Box 4"/>
          <p:cNvSpPr txBox="1">
            <a:spLocks noChangeArrowheads="1"/>
          </p:cNvSpPr>
          <p:nvPr/>
        </p:nvSpPr>
        <p:spPr bwMode="auto">
          <a:xfrm>
            <a:off x="685800" y="2895600"/>
            <a:ext cx="3352800" cy="1552575"/>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1 V/div,   2 mS/div</a:t>
            </a:r>
          </a:p>
          <a:p>
            <a:pPr>
              <a:spcBef>
                <a:spcPct val="50000"/>
              </a:spcBef>
            </a:pPr>
            <a:r>
              <a:rPr lang="en-US" sz="2400"/>
              <a:t>Answer:</a:t>
            </a:r>
          </a:p>
        </p:txBody>
      </p:sp>
      <p:pic>
        <p:nvPicPr>
          <p:cNvPr id="195589" name="Picture 5"/>
          <p:cNvPicPr>
            <a:picLocks noChangeAspect="1" noChangeArrowheads="1"/>
          </p:cNvPicPr>
          <p:nvPr/>
        </p:nvPicPr>
        <p:blipFill>
          <a:blip r:embed="rId6" cstate="print"/>
          <a:srcRect/>
          <a:stretch>
            <a:fillRect/>
          </a:stretch>
        </p:blipFill>
        <p:spPr bwMode="auto">
          <a:xfrm>
            <a:off x="4495800" y="2743200"/>
            <a:ext cx="3886200" cy="307816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81000" y="214313"/>
            <a:ext cx="8562975" cy="1462087"/>
          </a:xfrm>
        </p:spPr>
        <p:txBody>
          <a:bodyPr/>
          <a:lstStyle/>
          <a:p>
            <a:r>
              <a:rPr lang="en-US" dirty="0"/>
              <a:t>Time for a little review…</a:t>
            </a:r>
          </a:p>
        </p:txBody>
      </p:sp>
      <p:sp>
        <p:nvSpPr>
          <p:cNvPr id="196611" name="Rectangle 3"/>
          <p:cNvSpPr>
            <a:spLocks noGrp="1" noChangeArrowheads="1"/>
          </p:cNvSpPr>
          <p:nvPr>
            <p:ph type="body" sz="half" idx="1"/>
          </p:nvPr>
        </p:nvSpPr>
        <p:spPr>
          <a:xfrm>
            <a:off x="228600" y="1828800"/>
            <a:ext cx="7351712" cy="4114800"/>
          </a:xfrm>
        </p:spPr>
        <p:txBody>
          <a:bodyPr/>
          <a:lstStyle/>
          <a:p>
            <a:r>
              <a:rPr lang="en-US" sz="2800" b="1" dirty="0"/>
              <a:t>Determine the Frequency of the signal</a:t>
            </a:r>
          </a:p>
        </p:txBody>
      </p:sp>
      <p:sp>
        <p:nvSpPr>
          <p:cNvPr id="196612" name="Text Box 4"/>
          <p:cNvSpPr txBox="1">
            <a:spLocks noChangeArrowheads="1"/>
          </p:cNvSpPr>
          <p:nvPr/>
        </p:nvSpPr>
        <p:spPr bwMode="auto">
          <a:xfrm>
            <a:off x="685800" y="2895600"/>
            <a:ext cx="3352800" cy="1004888"/>
          </a:xfrm>
          <a:prstGeom prst="rect">
            <a:avLst/>
          </a:prstGeom>
          <a:noFill/>
          <a:ln w="9525">
            <a:noFill/>
            <a:miter lim="800000"/>
            <a:headEnd/>
            <a:tailEnd/>
          </a:ln>
          <a:effectLst/>
        </p:spPr>
        <p:txBody>
          <a:bodyPr>
            <a:spAutoFit/>
          </a:bodyPr>
          <a:lstStyle/>
          <a:p>
            <a:pPr>
              <a:spcBef>
                <a:spcPct val="50000"/>
              </a:spcBef>
            </a:pPr>
            <a:r>
              <a:rPr lang="en-US" sz="2400" dirty="0"/>
              <a:t>Oscilloscope Settings</a:t>
            </a:r>
          </a:p>
          <a:p>
            <a:pPr>
              <a:spcBef>
                <a:spcPct val="50000"/>
              </a:spcBef>
            </a:pPr>
            <a:r>
              <a:rPr lang="en-US" sz="2400" dirty="0"/>
              <a:t>1 V/div,   2 </a:t>
            </a:r>
            <a:r>
              <a:rPr lang="en-US" sz="2400" dirty="0" err="1"/>
              <a:t>mS</a:t>
            </a:r>
            <a:r>
              <a:rPr lang="en-US" sz="2400" dirty="0"/>
              <a:t>/div</a:t>
            </a:r>
          </a:p>
        </p:txBody>
      </p:sp>
      <p:pic>
        <p:nvPicPr>
          <p:cNvPr id="196613" name="Picture 5"/>
          <p:cNvPicPr>
            <a:picLocks noChangeAspect="1" noChangeArrowheads="1"/>
          </p:cNvPicPr>
          <p:nvPr/>
        </p:nvPicPr>
        <p:blipFill>
          <a:blip r:embed="rId3" cstate="print"/>
          <a:srcRect/>
          <a:stretch>
            <a:fillRect/>
          </a:stretch>
        </p:blipFill>
        <p:spPr bwMode="auto">
          <a:xfrm>
            <a:off x="4495800" y="2743200"/>
            <a:ext cx="3886200" cy="307816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228600" y="214313"/>
            <a:ext cx="8715375" cy="1081087"/>
          </a:xfrm>
        </p:spPr>
        <p:txBody>
          <a:bodyPr/>
          <a:lstStyle/>
          <a:p>
            <a:r>
              <a:rPr lang="en-US" dirty="0"/>
              <a:t>Time for a little review…</a:t>
            </a:r>
          </a:p>
        </p:txBody>
      </p:sp>
      <p:sp>
        <p:nvSpPr>
          <p:cNvPr id="197635" name="Rectangle 3"/>
          <p:cNvSpPr>
            <a:spLocks noGrp="1" noChangeArrowheads="1"/>
          </p:cNvSpPr>
          <p:nvPr>
            <p:ph type="body" sz="half" idx="1"/>
          </p:nvPr>
        </p:nvSpPr>
        <p:spPr>
          <a:xfrm>
            <a:off x="457200" y="1600200"/>
            <a:ext cx="7351712" cy="4114800"/>
          </a:xfrm>
        </p:spPr>
        <p:txBody>
          <a:bodyPr/>
          <a:lstStyle/>
          <a:p>
            <a:r>
              <a:rPr lang="en-US" sz="2800" b="1" dirty="0"/>
              <a:t>Determine the Frequency of the signal</a:t>
            </a:r>
          </a:p>
        </p:txBody>
      </p:sp>
      <p:graphicFrame>
        <p:nvGraphicFramePr>
          <p:cNvPr id="197638" name="Object 6"/>
          <p:cNvGraphicFramePr>
            <a:graphicFrameLocks noGrp="1" noChangeAspect="1"/>
          </p:cNvGraphicFramePr>
          <p:nvPr>
            <p:ph sz="half" idx="2"/>
          </p:nvPr>
        </p:nvGraphicFramePr>
        <p:xfrm>
          <a:off x="1447800" y="3657600"/>
          <a:ext cx="2271713" cy="2540000"/>
        </p:xfrm>
        <a:graphic>
          <a:graphicData uri="http://schemas.openxmlformats.org/presentationml/2006/ole">
            <mc:AlternateContent xmlns:mc="http://schemas.openxmlformats.org/markup-compatibility/2006">
              <mc:Choice xmlns:v="urn:schemas-microsoft-com:vml" Requires="v">
                <p:oleObj spid="_x0000_s197639" name="Equation" r:id="rId4" imgW="965160" imgH="1079280" progId="">
                  <p:embed/>
                </p:oleObj>
              </mc:Choice>
              <mc:Fallback>
                <p:oleObj name="Equation" r:id="rId4" imgW="965160" imgH="107928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657600"/>
                        <a:ext cx="2271713" cy="2540000"/>
                      </a:xfrm>
                      <a:prstGeom prst="rect">
                        <a:avLst/>
                      </a:prstGeom>
                      <a:solidFill>
                        <a:srgbClr val="CCFFFF"/>
                      </a:solidFill>
                    </p:spPr>
                  </p:pic>
                </p:oleObj>
              </mc:Fallback>
            </mc:AlternateContent>
          </a:graphicData>
        </a:graphic>
      </p:graphicFrame>
      <p:sp>
        <p:nvSpPr>
          <p:cNvPr id="197636" name="Text Box 4"/>
          <p:cNvSpPr txBox="1">
            <a:spLocks noChangeArrowheads="1"/>
          </p:cNvSpPr>
          <p:nvPr/>
        </p:nvSpPr>
        <p:spPr bwMode="auto">
          <a:xfrm>
            <a:off x="609600" y="2133600"/>
            <a:ext cx="3352800" cy="1552575"/>
          </a:xfrm>
          <a:prstGeom prst="rect">
            <a:avLst/>
          </a:prstGeom>
          <a:noFill/>
          <a:ln w="9525">
            <a:noFill/>
            <a:miter lim="800000"/>
            <a:headEnd/>
            <a:tailEnd/>
          </a:ln>
          <a:effectLst/>
        </p:spPr>
        <p:txBody>
          <a:bodyPr>
            <a:spAutoFit/>
          </a:bodyPr>
          <a:lstStyle/>
          <a:p>
            <a:pPr>
              <a:spcBef>
                <a:spcPct val="50000"/>
              </a:spcBef>
            </a:pPr>
            <a:r>
              <a:rPr lang="en-US" sz="2400" dirty="0"/>
              <a:t>Oscilloscope Settings</a:t>
            </a:r>
          </a:p>
          <a:p>
            <a:pPr>
              <a:spcBef>
                <a:spcPct val="50000"/>
              </a:spcBef>
            </a:pPr>
            <a:r>
              <a:rPr lang="en-US" sz="2400" dirty="0"/>
              <a:t>1 V/div,   2 </a:t>
            </a:r>
            <a:r>
              <a:rPr lang="en-US" sz="2400" dirty="0" err="1"/>
              <a:t>mS</a:t>
            </a:r>
            <a:r>
              <a:rPr lang="en-US" sz="2400" dirty="0"/>
              <a:t>/div</a:t>
            </a:r>
          </a:p>
          <a:p>
            <a:pPr>
              <a:spcBef>
                <a:spcPct val="50000"/>
              </a:spcBef>
            </a:pPr>
            <a:r>
              <a:rPr lang="en-US" sz="2400" dirty="0"/>
              <a:t>Answer:</a:t>
            </a:r>
          </a:p>
        </p:txBody>
      </p:sp>
      <p:pic>
        <p:nvPicPr>
          <p:cNvPr id="197637" name="Picture 5"/>
          <p:cNvPicPr>
            <a:picLocks noChangeAspect="1" noChangeArrowheads="1"/>
          </p:cNvPicPr>
          <p:nvPr/>
        </p:nvPicPr>
        <p:blipFill>
          <a:blip r:embed="rId6" cstate="print"/>
          <a:srcRect/>
          <a:stretch>
            <a:fillRect/>
          </a:stretch>
        </p:blipFill>
        <p:spPr bwMode="auto">
          <a:xfrm>
            <a:off x="4495800" y="2743200"/>
            <a:ext cx="3886200" cy="3078163"/>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457200" y="214313"/>
            <a:ext cx="8486775" cy="1462087"/>
          </a:xfrm>
        </p:spPr>
        <p:txBody>
          <a:bodyPr/>
          <a:lstStyle/>
          <a:p>
            <a:r>
              <a:rPr lang="en-US" dirty="0"/>
              <a:t>Time for a little review…</a:t>
            </a:r>
          </a:p>
        </p:txBody>
      </p:sp>
      <p:sp>
        <p:nvSpPr>
          <p:cNvPr id="198659" name="Rectangle 3"/>
          <p:cNvSpPr>
            <a:spLocks noGrp="1" noChangeArrowheads="1"/>
          </p:cNvSpPr>
          <p:nvPr>
            <p:ph type="body" sz="half" idx="1"/>
          </p:nvPr>
        </p:nvSpPr>
        <p:spPr>
          <a:xfrm>
            <a:off x="457200" y="1905000"/>
            <a:ext cx="7351712" cy="4114800"/>
          </a:xfrm>
        </p:spPr>
        <p:txBody>
          <a:bodyPr/>
          <a:lstStyle/>
          <a:p>
            <a:r>
              <a:rPr lang="en-US" sz="2800" b="1" dirty="0"/>
              <a:t>Determine the Phase Shift of the signal</a:t>
            </a:r>
          </a:p>
        </p:txBody>
      </p:sp>
      <p:pic>
        <p:nvPicPr>
          <p:cNvPr id="198664" name="Picture 8"/>
          <p:cNvPicPr>
            <a:picLocks noChangeAspect="1" noChangeArrowheads="1"/>
          </p:cNvPicPr>
          <p:nvPr/>
        </p:nvPicPr>
        <p:blipFill>
          <a:blip r:embed="rId3" cstate="print"/>
          <a:srcRect/>
          <a:stretch>
            <a:fillRect/>
          </a:stretch>
        </p:blipFill>
        <p:spPr bwMode="auto">
          <a:xfrm>
            <a:off x="4495800" y="2743200"/>
            <a:ext cx="3867150" cy="30607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214313"/>
            <a:ext cx="8486775" cy="1462087"/>
          </a:xfrm>
        </p:spPr>
        <p:txBody>
          <a:bodyPr/>
          <a:lstStyle/>
          <a:p>
            <a:r>
              <a:rPr lang="en-US" dirty="0"/>
              <a:t>Time for a little review…</a:t>
            </a:r>
          </a:p>
        </p:txBody>
      </p:sp>
      <p:sp>
        <p:nvSpPr>
          <p:cNvPr id="204803" name="Rectangle 3"/>
          <p:cNvSpPr>
            <a:spLocks noGrp="1" noChangeArrowheads="1"/>
          </p:cNvSpPr>
          <p:nvPr>
            <p:ph type="body" sz="half" idx="1"/>
          </p:nvPr>
        </p:nvSpPr>
        <p:spPr>
          <a:xfrm>
            <a:off x="304800" y="1905000"/>
            <a:ext cx="7351712" cy="4114800"/>
          </a:xfrm>
        </p:spPr>
        <p:txBody>
          <a:bodyPr/>
          <a:lstStyle/>
          <a:p>
            <a:r>
              <a:rPr lang="en-US" sz="2800" b="1" dirty="0"/>
              <a:t>Determine the Phase Shift of the signa</a:t>
            </a:r>
            <a:r>
              <a:rPr lang="en-US" sz="2800" dirty="0"/>
              <a:t>l</a:t>
            </a:r>
          </a:p>
        </p:txBody>
      </p:sp>
      <p:graphicFrame>
        <p:nvGraphicFramePr>
          <p:cNvPr id="204805" name="Object 5"/>
          <p:cNvGraphicFramePr>
            <a:graphicFrameLocks noGrp="1" noChangeAspect="1"/>
          </p:cNvGraphicFramePr>
          <p:nvPr>
            <p:ph sz="half" idx="2"/>
          </p:nvPr>
        </p:nvGraphicFramePr>
        <p:xfrm>
          <a:off x="1143000" y="3124200"/>
          <a:ext cx="2971800" cy="2624138"/>
        </p:xfrm>
        <a:graphic>
          <a:graphicData uri="http://schemas.openxmlformats.org/presentationml/2006/ole">
            <mc:AlternateContent xmlns:mc="http://schemas.openxmlformats.org/markup-compatibility/2006">
              <mc:Choice xmlns:v="urn:schemas-microsoft-com:vml" Requires="v">
                <p:oleObj spid="_x0000_s204806" name="Equation" r:id="rId4" imgW="2603160" imgH="2298600" progId="">
                  <p:embed/>
                </p:oleObj>
              </mc:Choice>
              <mc:Fallback>
                <p:oleObj name="Equation" r:id="rId4" imgW="2603160" imgH="229860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124200"/>
                        <a:ext cx="2971800" cy="2624138"/>
                      </a:xfrm>
                      <a:prstGeom prst="rect">
                        <a:avLst/>
                      </a:prstGeom>
                      <a:solidFill>
                        <a:srgbClr val="CCFFFF"/>
                      </a:solidFill>
                    </p:spPr>
                  </p:pic>
                </p:oleObj>
              </mc:Fallback>
            </mc:AlternateContent>
          </a:graphicData>
        </a:graphic>
      </p:graphicFrame>
      <p:pic>
        <p:nvPicPr>
          <p:cNvPr id="204804" name="Picture 4"/>
          <p:cNvPicPr>
            <a:picLocks noChangeAspect="1" noChangeArrowheads="1"/>
          </p:cNvPicPr>
          <p:nvPr/>
        </p:nvPicPr>
        <p:blipFill>
          <a:blip r:embed="rId6" cstate="print"/>
          <a:srcRect/>
          <a:stretch>
            <a:fillRect/>
          </a:stretch>
        </p:blipFill>
        <p:spPr bwMode="auto">
          <a:xfrm>
            <a:off x="4495800" y="2743200"/>
            <a:ext cx="3867150" cy="3060700"/>
          </a:xfrm>
          <a:prstGeom prst="rect">
            <a:avLst/>
          </a:prstGeom>
          <a:noFill/>
          <a:ln w="9525">
            <a:noFill/>
            <a:miter lim="800000"/>
            <a:headEnd/>
            <a:tailEnd/>
          </a:ln>
          <a:effectLst/>
        </p:spPr>
      </p:pic>
      <p:sp>
        <p:nvSpPr>
          <p:cNvPr id="204806" name="Text Box 6"/>
          <p:cNvSpPr txBox="1">
            <a:spLocks noChangeArrowheads="1"/>
          </p:cNvSpPr>
          <p:nvPr/>
        </p:nvSpPr>
        <p:spPr bwMode="auto">
          <a:xfrm>
            <a:off x="1066800" y="2590800"/>
            <a:ext cx="2286000" cy="457200"/>
          </a:xfrm>
          <a:prstGeom prst="rect">
            <a:avLst/>
          </a:prstGeom>
          <a:noFill/>
          <a:ln w="9525">
            <a:noFill/>
            <a:miter lim="800000"/>
            <a:headEnd/>
            <a:tailEnd/>
          </a:ln>
          <a:effectLst/>
        </p:spPr>
        <p:txBody>
          <a:bodyPr>
            <a:spAutoFit/>
          </a:bodyPr>
          <a:lstStyle/>
          <a:p>
            <a:pPr>
              <a:spcBef>
                <a:spcPct val="50000"/>
              </a:spcBef>
            </a:pPr>
            <a:r>
              <a:rPr lang="en-US" sz="2400" dirty="0"/>
              <a:t>Answer</a:t>
            </a:r>
            <a:r>
              <a:rPr lang="en-US"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304800" y="228600"/>
            <a:ext cx="7038975" cy="1462087"/>
          </a:xfrm>
        </p:spPr>
        <p:txBody>
          <a:bodyPr/>
          <a:lstStyle/>
          <a:p>
            <a:r>
              <a:rPr lang="en-US" dirty="0"/>
              <a:t>Time for a little review…</a:t>
            </a:r>
          </a:p>
        </p:txBody>
      </p:sp>
      <p:sp>
        <p:nvSpPr>
          <p:cNvPr id="203779" name="Rectangle 3"/>
          <p:cNvSpPr>
            <a:spLocks noGrp="1" noChangeArrowheads="1"/>
          </p:cNvSpPr>
          <p:nvPr>
            <p:ph type="body" sz="half" idx="1"/>
          </p:nvPr>
        </p:nvSpPr>
        <p:spPr>
          <a:xfrm>
            <a:off x="0" y="1905000"/>
            <a:ext cx="8534400" cy="4227513"/>
          </a:xfrm>
        </p:spPr>
        <p:txBody>
          <a:bodyPr/>
          <a:lstStyle/>
          <a:p>
            <a:r>
              <a:rPr lang="en-US" sz="2800" b="1" dirty="0"/>
              <a:t>Determine the Duty Cycle of the signal</a:t>
            </a:r>
          </a:p>
        </p:txBody>
      </p:sp>
      <p:sp>
        <p:nvSpPr>
          <p:cNvPr id="203780" name="Text Box 4"/>
          <p:cNvSpPr txBox="1">
            <a:spLocks noChangeArrowheads="1"/>
          </p:cNvSpPr>
          <p:nvPr/>
        </p:nvSpPr>
        <p:spPr bwMode="auto">
          <a:xfrm>
            <a:off x="685800" y="2895600"/>
            <a:ext cx="3352800" cy="1004888"/>
          </a:xfrm>
          <a:prstGeom prst="rect">
            <a:avLst/>
          </a:prstGeom>
          <a:noFill/>
          <a:ln w="9525">
            <a:noFill/>
            <a:miter lim="800000"/>
            <a:headEnd/>
            <a:tailEnd/>
          </a:ln>
          <a:effectLst/>
        </p:spPr>
        <p:txBody>
          <a:bodyPr>
            <a:spAutoFit/>
          </a:bodyPr>
          <a:lstStyle/>
          <a:p>
            <a:pPr>
              <a:spcBef>
                <a:spcPct val="50000"/>
              </a:spcBef>
            </a:pPr>
            <a:r>
              <a:rPr lang="en-US" sz="2400"/>
              <a:t>Oscilloscope Settings</a:t>
            </a:r>
          </a:p>
          <a:p>
            <a:pPr>
              <a:spcBef>
                <a:spcPct val="50000"/>
              </a:spcBef>
            </a:pPr>
            <a:r>
              <a:rPr lang="en-US" sz="2400"/>
              <a:t>1 V/div,   2 mS/div</a:t>
            </a:r>
          </a:p>
        </p:txBody>
      </p:sp>
      <p:pic>
        <p:nvPicPr>
          <p:cNvPr id="203781" name="Picture 5"/>
          <p:cNvPicPr>
            <a:picLocks noChangeAspect="1" noChangeArrowheads="1"/>
          </p:cNvPicPr>
          <p:nvPr/>
        </p:nvPicPr>
        <p:blipFill>
          <a:blip r:embed="rId3" cstate="print"/>
          <a:srcRect/>
          <a:stretch>
            <a:fillRect/>
          </a:stretch>
        </p:blipFill>
        <p:spPr bwMode="auto">
          <a:xfrm>
            <a:off x="4495800" y="2743200"/>
            <a:ext cx="3886200" cy="3078163"/>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28600" y="214313"/>
            <a:ext cx="8715375" cy="1462087"/>
          </a:xfrm>
        </p:spPr>
        <p:txBody>
          <a:bodyPr/>
          <a:lstStyle/>
          <a:p>
            <a:r>
              <a:rPr lang="en-US" dirty="0"/>
              <a:t>Time for a little review…</a:t>
            </a:r>
          </a:p>
        </p:txBody>
      </p:sp>
      <p:sp>
        <p:nvSpPr>
          <p:cNvPr id="199683" name="Rectangle 3"/>
          <p:cNvSpPr>
            <a:spLocks noGrp="1" noChangeArrowheads="1"/>
          </p:cNvSpPr>
          <p:nvPr>
            <p:ph type="body" sz="half" idx="1"/>
          </p:nvPr>
        </p:nvSpPr>
        <p:spPr>
          <a:xfrm>
            <a:off x="0" y="1905000"/>
            <a:ext cx="7351712" cy="4114800"/>
          </a:xfrm>
        </p:spPr>
        <p:txBody>
          <a:bodyPr/>
          <a:lstStyle/>
          <a:p>
            <a:r>
              <a:rPr lang="en-US" sz="2800" b="1" dirty="0"/>
              <a:t>Determine the Duty Cycle of the signal</a:t>
            </a:r>
          </a:p>
        </p:txBody>
      </p:sp>
      <p:graphicFrame>
        <p:nvGraphicFramePr>
          <p:cNvPr id="199686" name="Object 6"/>
          <p:cNvGraphicFramePr>
            <a:graphicFrameLocks noGrp="1" noChangeAspect="1"/>
          </p:cNvGraphicFramePr>
          <p:nvPr>
            <p:ph sz="half" idx="2"/>
          </p:nvPr>
        </p:nvGraphicFramePr>
        <p:xfrm>
          <a:off x="457200" y="3962400"/>
          <a:ext cx="3806825" cy="2136775"/>
        </p:xfrm>
        <a:graphic>
          <a:graphicData uri="http://schemas.openxmlformats.org/presentationml/2006/ole">
            <mc:AlternateContent xmlns:mc="http://schemas.openxmlformats.org/markup-compatibility/2006">
              <mc:Choice xmlns:v="urn:schemas-microsoft-com:vml" Requires="v">
                <p:oleObj spid="_x0000_s199687" name="Equation" r:id="rId4" imgW="1968480" imgH="1104840" progId="">
                  <p:embed/>
                </p:oleObj>
              </mc:Choice>
              <mc:Fallback>
                <p:oleObj name="Equation" r:id="rId4" imgW="1968480" imgH="110484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962400"/>
                        <a:ext cx="3806825" cy="2136775"/>
                      </a:xfrm>
                      <a:prstGeom prst="rect">
                        <a:avLst/>
                      </a:prstGeom>
                      <a:solidFill>
                        <a:srgbClr val="CCFFFF"/>
                      </a:solidFill>
                    </p:spPr>
                  </p:pic>
                </p:oleObj>
              </mc:Fallback>
            </mc:AlternateContent>
          </a:graphicData>
        </a:graphic>
      </p:graphicFrame>
      <p:sp>
        <p:nvSpPr>
          <p:cNvPr id="199684" name="Text Box 4"/>
          <p:cNvSpPr txBox="1">
            <a:spLocks noChangeArrowheads="1"/>
          </p:cNvSpPr>
          <p:nvPr/>
        </p:nvSpPr>
        <p:spPr bwMode="auto">
          <a:xfrm>
            <a:off x="685800" y="2438400"/>
            <a:ext cx="3352800" cy="1552575"/>
          </a:xfrm>
          <a:prstGeom prst="rect">
            <a:avLst/>
          </a:prstGeom>
          <a:noFill/>
          <a:ln w="9525">
            <a:noFill/>
            <a:miter lim="800000"/>
            <a:headEnd/>
            <a:tailEnd/>
          </a:ln>
          <a:effectLst/>
        </p:spPr>
        <p:txBody>
          <a:bodyPr>
            <a:spAutoFit/>
          </a:bodyPr>
          <a:lstStyle/>
          <a:p>
            <a:pPr>
              <a:spcBef>
                <a:spcPct val="50000"/>
              </a:spcBef>
            </a:pPr>
            <a:r>
              <a:rPr lang="en-US" sz="2400" dirty="0"/>
              <a:t>Oscilloscope Settings</a:t>
            </a:r>
          </a:p>
          <a:p>
            <a:pPr>
              <a:spcBef>
                <a:spcPct val="50000"/>
              </a:spcBef>
            </a:pPr>
            <a:r>
              <a:rPr lang="en-US" sz="2400" dirty="0"/>
              <a:t>1 V/div,   2 </a:t>
            </a:r>
            <a:r>
              <a:rPr lang="en-US" sz="2400" dirty="0" err="1"/>
              <a:t>mS</a:t>
            </a:r>
            <a:r>
              <a:rPr lang="en-US" sz="2400" dirty="0"/>
              <a:t>/div</a:t>
            </a:r>
          </a:p>
          <a:p>
            <a:pPr>
              <a:spcBef>
                <a:spcPct val="50000"/>
              </a:spcBef>
            </a:pPr>
            <a:r>
              <a:rPr lang="en-US" sz="2400" dirty="0"/>
              <a:t>Answer:</a:t>
            </a:r>
          </a:p>
        </p:txBody>
      </p:sp>
      <p:pic>
        <p:nvPicPr>
          <p:cNvPr id="199685" name="Picture 5"/>
          <p:cNvPicPr>
            <a:picLocks noChangeAspect="1" noChangeArrowheads="1"/>
          </p:cNvPicPr>
          <p:nvPr/>
        </p:nvPicPr>
        <p:blipFill>
          <a:blip r:embed="rId6" cstate="print"/>
          <a:srcRect/>
          <a:stretch>
            <a:fillRect/>
          </a:stretch>
        </p:blipFill>
        <p:spPr bwMode="auto">
          <a:xfrm>
            <a:off x="4495800" y="2743200"/>
            <a:ext cx="3886200" cy="30781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533400"/>
            <a:ext cx="8229600" cy="762000"/>
          </a:xfrm>
        </p:spPr>
        <p:txBody>
          <a:bodyPr/>
          <a:lstStyle/>
          <a:p>
            <a:r>
              <a:rPr lang="en-US" dirty="0"/>
              <a:t>Viewing Waveforms</a:t>
            </a:r>
          </a:p>
        </p:txBody>
      </p:sp>
      <p:pic>
        <p:nvPicPr>
          <p:cNvPr id="141316" name="Picture 4"/>
          <p:cNvPicPr>
            <a:picLocks noChangeAspect="1" noChangeArrowheads="1"/>
          </p:cNvPicPr>
          <p:nvPr/>
        </p:nvPicPr>
        <p:blipFill>
          <a:blip r:embed="rId3" cstate="print"/>
          <a:srcRect/>
          <a:stretch>
            <a:fillRect/>
          </a:stretch>
        </p:blipFill>
        <p:spPr bwMode="auto">
          <a:xfrm>
            <a:off x="1600200" y="1447800"/>
            <a:ext cx="6019800" cy="4706938"/>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57200" y="533400"/>
            <a:ext cx="8229600" cy="1066800"/>
          </a:xfrm>
        </p:spPr>
        <p:txBody>
          <a:bodyPr>
            <a:normAutofit fontScale="90000"/>
          </a:bodyPr>
          <a:lstStyle/>
          <a:p>
            <a:r>
              <a:rPr lang="en-US" dirty="0"/>
              <a:t>How do you get the signal from the source into the oscilloscope?</a:t>
            </a:r>
          </a:p>
        </p:txBody>
      </p:sp>
      <p:sp>
        <p:nvSpPr>
          <p:cNvPr id="200707" name="Rectangle 3"/>
          <p:cNvSpPr>
            <a:spLocks noGrp="1" noChangeArrowheads="1"/>
          </p:cNvSpPr>
          <p:nvPr>
            <p:ph idx="1"/>
          </p:nvPr>
        </p:nvSpPr>
        <p:spPr>
          <a:xfrm>
            <a:off x="457200" y="1905000"/>
            <a:ext cx="8229600" cy="4114800"/>
          </a:xfrm>
        </p:spPr>
        <p:txBody>
          <a:bodyPr/>
          <a:lstStyle/>
          <a:p>
            <a:r>
              <a:rPr lang="en-US" sz="3200" dirty="0"/>
              <a:t>An oscilloscope probe is used to connect the oscilloscope input to the signal source.</a:t>
            </a:r>
          </a:p>
          <a:p>
            <a:r>
              <a:rPr lang="en-US" sz="3200" dirty="0"/>
              <a:t>The probe provides a high input impedance, proper shielding from noise, and capacitive correction.</a:t>
            </a:r>
          </a:p>
          <a:p>
            <a:pPr lvl="1"/>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a:t>The Oscilloscope Probe</a:t>
            </a:r>
          </a:p>
        </p:txBody>
      </p:sp>
      <p:sp>
        <p:nvSpPr>
          <p:cNvPr id="3" name="Content Placeholder 2"/>
          <p:cNvSpPr>
            <a:spLocks noGrp="1"/>
          </p:cNvSpPr>
          <p:nvPr>
            <p:ph idx="1"/>
          </p:nvPr>
        </p:nvSpPr>
        <p:spPr>
          <a:xfrm>
            <a:off x="457200" y="1752600"/>
            <a:ext cx="8229600" cy="4114800"/>
          </a:xfrm>
        </p:spPr>
        <p:txBody>
          <a:bodyPr>
            <a:normAutofit fontScale="92500" lnSpcReduction="10000"/>
          </a:bodyPr>
          <a:lstStyle/>
          <a:p>
            <a:pPr>
              <a:lnSpc>
                <a:spcPct val="90000"/>
              </a:lnSpc>
            </a:pPr>
            <a:r>
              <a:rPr lang="en-US" dirty="0"/>
              <a:t>The larger the signal, the greater the level of attenuation required.</a:t>
            </a:r>
          </a:p>
          <a:p>
            <a:r>
              <a:rPr lang="en-US" dirty="0"/>
              <a:t>Attenuation: A decrease in signal amplitude during its transmission from one point to another.</a:t>
            </a:r>
          </a:p>
          <a:p>
            <a:pPr>
              <a:lnSpc>
                <a:spcPct val="90000"/>
              </a:lnSpc>
            </a:pPr>
            <a:r>
              <a:rPr lang="en-US" dirty="0"/>
              <a:t>Scope probes are available with many levels of attenuation:</a:t>
            </a:r>
          </a:p>
          <a:p>
            <a:pPr lvl="1">
              <a:lnSpc>
                <a:spcPct val="90000"/>
              </a:lnSpc>
            </a:pPr>
            <a:r>
              <a:rPr lang="en-US" sz="3000" dirty="0"/>
              <a:t>1X</a:t>
            </a:r>
          </a:p>
          <a:p>
            <a:pPr lvl="1">
              <a:lnSpc>
                <a:spcPct val="90000"/>
              </a:lnSpc>
            </a:pPr>
            <a:r>
              <a:rPr lang="en-US" sz="3000" dirty="0"/>
              <a:t>10X</a:t>
            </a:r>
          </a:p>
          <a:p>
            <a:pPr lvl="1">
              <a:lnSpc>
                <a:spcPct val="90000"/>
              </a:lnSpc>
            </a:pPr>
            <a:r>
              <a:rPr lang="en-US" sz="3000" dirty="0"/>
              <a:t>100X</a:t>
            </a:r>
          </a:p>
          <a:p>
            <a:pPr lvl="1">
              <a:lnSpc>
                <a:spcPct val="90000"/>
              </a:lnSpc>
            </a:pPr>
            <a:r>
              <a:rPr lang="en-US" sz="3000" dirty="0"/>
              <a:t>1000X</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a:t>A Typical Oscilloscope Probe</a:t>
            </a:r>
          </a:p>
        </p:txBody>
      </p:sp>
      <p:pic>
        <p:nvPicPr>
          <p:cNvPr id="4" name="Picture 6"/>
          <p:cNvPicPr>
            <a:picLocks noGrp="1" noChangeAspect="1" noChangeArrowheads="1"/>
          </p:cNvPicPr>
          <p:nvPr>
            <p:ph idx="1"/>
          </p:nvPr>
        </p:nvPicPr>
        <p:blipFill>
          <a:blip r:embed="rId2" cstate="print"/>
          <a:srcRect/>
          <a:stretch>
            <a:fillRect/>
          </a:stretch>
        </p:blipFill>
        <p:spPr bwMode="auto">
          <a:xfrm>
            <a:off x="457200" y="1652968"/>
            <a:ext cx="8069579" cy="360483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a:t>The Oscilloscope Probe</a:t>
            </a:r>
          </a:p>
        </p:txBody>
      </p:sp>
      <p:sp>
        <p:nvSpPr>
          <p:cNvPr id="3" name="Content Placeholder 2"/>
          <p:cNvSpPr>
            <a:spLocks noGrp="1"/>
          </p:cNvSpPr>
          <p:nvPr>
            <p:ph idx="1"/>
          </p:nvPr>
        </p:nvSpPr>
        <p:spPr>
          <a:xfrm>
            <a:off x="381000" y="1828800"/>
            <a:ext cx="8229600" cy="4114800"/>
          </a:xfrm>
        </p:spPr>
        <p:txBody>
          <a:bodyPr>
            <a:normAutofit lnSpcReduction="10000"/>
          </a:bodyPr>
          <a:lstStyle/>
          <a:p>
            <a:pPr>
              <a:lnSpc>
                <a:spcPct val="90000"/>
              </a:lnSpc>
            </a:pPr>
            <a:r>
              <a:rPr lang="en-US" dirty="0">
                <a:cs typeface="Tahoma" charset="0"/>
              </a:rPr>
              <a:t>Recall that impedance is </a:t>
            </a:r>
            <a:r>
              <a:rPr lang="en-US" dirty="0"/>
              <a:t>opposition to current flow in an alternating current circuit. It is made up Resistance (R) + Reactance (X).</a:t>
            </a:r>
          </a:p>
          <a:p>
            <a:pPr>
              <a:lnSpc>
                <a:spcPct val="90000"/>
              </a:lnSpc>
              <a:buNone/>
            </a:pPr>
            <a:endParaRPr lang="en-US" dirty="0">
              <a:cs typeface="Tahoma" charset="0"/>
            </a:endParaRPr>
          </a:p>
          <a:p>
            <a:pPr>
              <a:lnSpc>
                <a:spcPct val="90000"/>
              </a:lnSpc>
            </a:pPr>
            <a:r>
              <a:rPr lang="en-US" dirty="0"/>
              <a:t>The probe provides a high input impedance, proper shielding from noise, and capacitive correction.</a:t>
            </a:r>
            <a:br>
              <a:rPr lang="en-US" dirty="0"/>
            </a:br>
            <a:endParaRPr lang="en-US" dirty="0"/>
          </a:p>
          <a:p>
            <a:pPr>
              <a:lnSpc>
                <a:spcPct val="90000"/>
              </a:lnSpc>
            </a:pPr>
            <a:r>
              <a:rPr lang="en-US" dirty="0">
                <a:cs typeface="Tahoma" charset="0"/>
              </a:rPr>
              <a:t>Ground clip should be used to help reduce “electrical noise” on the signal.</a:t>
            </a:r>
            <a:endParaRPr lang="el-GR" dirty="0">
              <a:cs typeface="Tahoma" charset="0"/>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a:t>The Oscilloscope Probe</a:t>
            </a:r>
          </a:p>
        </p:txBody>
      </p:sp>
      <p:pic>
        <p:nvPicPr>
          <p:cNvPr id="4" name="Picture 5"/>
          <p:cNvPicPr>
            <a:picLocks noGrp="1" noChangeAspect="1" noChangeArrowheads="1"/>
          </p:cNvPicPr>
          <p:nvPr>
            <p:ph idx="1"/>
          </p:nvPr>
        </p:nvPicPr>
        <p:blipFill>
          <a:blip r:embed="rId2" cstate="print"/>
          <a:srcRect/>
          <a:stretch>
            <a:fillRect/>
          </a:stretch>
        </p:blipFill>
        <p:spPr bwMode="auto">
          <a:xfrm>
            <a:off x="1371600" y="1447800"/>
            <a:ext cx="6219368" cy="2667000"/>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457200" y="4114800"/>
            <a:ext cx="7267575" cy="1755775"/>
          </a:xfrm>
          <a:prstGeom prst="rect">
            <a:avLst/>
          </a:prstGeom>
          <a:noFill/>
          <a:ln w="9525">
            <a:noFill/>
            <a:miter lim="800000"/>
            <a:headEnd/>
            <a:tailEnd/>
          </a:ln>
          <a:effectLst/>
        </p:spPr>
      </p:pic>
      <p:sp>
        <p:nvSpPr>
          <p:cNvPr id="7" name="Rectangle 6"/>
          <p:cNvSpPr/>
          <p:nvPr/>
        </p:nvSpPr>
        <p:spPr>
          <a:xfrm>
            <a:off x="381000" y="5867400"/>
            <a:ext cx="7162800" cy="369332"/>
          </a:xfrm>
          <a:prstGeom prst="rect">
            <a:avLst/>
          </a:prstGeom>
        </p:spPr>
        <p:txBody>
          <a:bodyPr wrap="square">
            <a:spAutoFit/>
          </a:bodyPr>
          <a:lstStyle/>
          <a:p>
            <a:r>
              <a:rPr lang="en-US" dirty="0"/>
              <a:t> </a:t>
            </a:r>
            <a:r>
              <a:rPr lang="en-US" sz="1600" b="1" dirty="0"/>
              <a:t>Correct Form               Over Compensated          Under Compensated</a:t>
            </a:r>
            <a:endParaRPr lang="en-US" sz="1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dirty="0"/>
              <a:t>The Oscilloscope Probe Review</a:t>
            </a:r>
          </a:p>
        </p:txBody>
      </p:sp>
      <p:sp>
        <p:nvSpPr>
          <p:cNvPr id="3" name="Content Placeholder 2"/>
          <p:cNvSpPr>
            <a:spLocks noGrp="1"/>
          </p:cNvSpPr>
          <p:nvPr>
            <p:ph idx="1"/>
          </p:nvPr>
        </p:nvSpPr>
        <p:spPr>
          <a:xfrm>
            <a:off x="457200" y="1981200"/>
            <a:ext cx="8229600" cy="4114800"/>
          </a:xfrm>
        </p:spPr>
        <p:txBody>
          <a:bodyPr>
            <a:normAutofit/>
          </a:bodyPr>
          <a:lstStyle/>
          <a:p>
            <a:r>
              <a:rPr lang="en-US" dirty="0"/>
              <a:t>The oscilloscope is an important piece of test equipment used in the world of electronics.  </a:t>
            </a:r>
            <a:br>
              <a:rPr lang="en-US" dirty="0"/>
            </a:br>
            <a:endParaRPr lang="en-US" dirty="0"/>
          </a:p>
          <a:p>
            <a:r>
              <a:rPr lang="en-US" dirty="0"/>
              <a:t>The oscilloscope probe brings the signal into the oscilloscope, while keeping signal degradation at a minimum.</a:t>
            </a:r>
          </a:p>
          <a:p>
            <a:pPr>
              <a:buNone/>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524000"/>
          </a:xfrm>
        </p:spPr>
        <p:txBody>
          <a:bodyPr/>
          <a:lstStyle/>
          <a:p>
            <a:r>
              <a:rPr lang="en-US" dirty="0"/>
              <a:t>For More Information</a:t>
            </a:r>
          </a:p>
        </p:txBody>
      </p:sp>
      <p:sp>
        <p:nvSpPr>
          <p:cNvPr id="3" name="Content Placeholder 2"/>
          <p:cNvSpPr>
            <a:spLocks noGrp="1"/>
          </p:cNvSpPr>
          <p:nvPr>
            <p:ph idx="1"/>
          </p:nvPr>
        </p:nvSpPr>
        <p:spPr>
          <a:xfrm>
            <a:off x="457200" y="1828800"/>
            <a:ext cx="8229600" cy="4114800"/>
          </a:xfrm>
        </p:spPr>
        <p:txBody>
          <a:bodyPr>
            <a:normAutofit lnSpcReduction="10000"/>
          </a:bodyPr>
          <a:lstStyle/>
          <a:p>
            <a:r>
              <a:rPr lang="en-US" b="1" dirty="0"/>
              <a:t>XYZs of Oscilloscopes</a:t>
            </a:r>
            <a:br>
              <a:rPr lang="en-US" dirty="0"/>
            </a:br>
            <a:r>
              <a:rPr lang="en-US" dirty="0">
                <a:hlinkClick r:id="rId2"/>
              </a:rPr>
              <a:t>http://www.tek.com/learning/oscilloscope-tutorial/</a:t>
            </a:r>
            <a:endParaRPr lang="en-US" dirty="0"/>
          </a:p>
          <a:p>
            <a:r>
              <a:rPr lang="en-US" b="1" dirty="0"/>
              <a:t>Oscilloscope Tutorial video</a:t>
            </a:r>
            <a:br>
              <a:rPr lang="en-US" dirty="0"/>
            </a:br>
            <a:r>
              <a:rPr lang="en-US" dirty="0">
                <a:hlinkClick r:id="rId3"/>
              </a:rPr>
              <a:t>http://www.youtube.com/watch?v=MmU9kRMDURw&amp;feature=related</a:t>
            </a:r>
            <a:endParaRPr lang="en-US" dirty="0"/>
          </a:p>
          <a:p>
            <a:r>
              <a:rPr lang="en-US" b="1" dirty="0"/>
              <a:t>Single Phase Power vs. Three Phase Power</a:t>
            </a:r>
            <a:br>
              <a:rPr lang="en-US" dirty="0"/>
            </a:br>
            <a:r>
              <a:rPr lang="en-US" dirty="0">
                <a:hlinkClick r:id="rId4"/>
              </a:rPr>
              <a:t>http://electrical-engineering-portal.com/single-phase-power-vs-three-phase-power</a:t>
            </a:r>
            <a:r>
              <a:rPr lang="en-US" dirty="0"/>
              <a:t> </a:t>
            </a:r>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533400"/>
            <a:ext cx="8229600" cy="990600"/>
          </a:xfrm>
        </p:spPr>
        <p:txBody>
          <a:bodyPr/>
          <a:lstStyle/>
          <a:p>
            <a:r>
              <a:rPr lang="en-US" dirty="0"/>
              <a:t>Why Use an Oscilloscope?</a:t>
            </a:r>
          </a:p>
        </p:txBody>
      </p:sp>
      <p:sp>
        <p:nvSpPr>
          <p:cNvPr id="143363" name="Rectangle 3"/>
          <p:cNvSpPr>
            <a:spLocks noGrp="1" noChangeArrowheads="1"/>
          </p:cNvSpPr>
          <p:nvPr>
            <p:ph idx="1"/>
          </p:nvPr>
        </p:nvSpPr>
        <p:spPr>
          <a:xfrm>
            <a:off x="457200" y="1676400"/>
            <a:ext cx="7772400" cy="4114800"/>
          </a:xfrm>
        </p:spPr>
        <p:txBody>
          <a:bodyPr>
            <a:normAutofit fontScale="25000" lnSpcReduction="20000"/>
          </a:bodyPr>
          <a:lstStyle/>
          <a:p>
            <a:r>
              <a:rPr lang="en-US" sz="14400" b="1" dirty="0"/>
              <a:t>To Measure Waveforms</a:t>
            </a:r>
          </a:p>
          <a:p>
            <a:pPr lvl="1">
              <a:lnSpc>
                <a:spcPct val="120000"/>
              </a:lnSpc>
              <a:spcBef>
                <a:spcPts val="500"/>
              </a:spcBef>
            </a:pPr>
            <a:r>
              <a:rPr lang="en-US" sz="11200" b="1" u="sng" dirty="0"/>
              <a:t>Amplitude</a:t>
            </a:r>
            <a:r>
              <a:rPr lang="en-US" sz="11200" dirty="0"/>
              <a:t>: maximum voltage (high point) of the waveform; sometimes called peak voltage </a:t>
            </a:r>
            <a:r>
              <a:rPr lang="en-US" sz="11200" b="1" dirty="0"/>
              <a:t>V</a:t>
            </a:r>
            <a:r>
              <a:rPr lang="en-US" sz="11200" b="1" baseline="-25000" dirty="0"/>
              <a:t>P</a:t>
            </a:r>
            <a:r>
              <a:rPr lang="en-US" sz="11200" dirty="0"/>
              <a:t>; measured in volts (v)</a:t>
            </a:r>
          </a:p>
          <a:p>
            <a:pPr lvl="1">
              <a:lnSpc>
                <a:spcPct val="120000"/>
              </a:lnSpc>
              <a:spcBef>
                <a:spcPts val="500"/>
              </a:spcBef>
            </a:pPr>
            <a:r>
              <a:rPr lang="en-US" sz="11200" b="1" u="sng" dirty="0"/>
              <a:t>Peak-to-Peak Voltage</a:t>
            </a:r>
            <a:r>
              <a:rPr lang="en-US" sz="11200" dirty="0"/>
              <a:t>: </a:t>
            </a:r>
            <a:r>
              <a:rPr lang="en-US" sz="11200" b="1" dirty="0"/>
              <a:t>V</a:t>
            </a:r>
            <a:r>
              <a:rPr lang="en-US" sz="11200" b="1" baseline="-25000" dirty="0"/>
              <a:t>P-P</a:t>
            </a:r>
            <a:r>
              <a:rPr lang="en-US" sz="11200" dirty="0"/>
              <a:t> takes into consideration both the highest and the lowest points of the wave</a:t>
            </a:r>
          </a:p>
          <a:p>
            <a:pPr lvl="1">
              <a:lnSpc>
                <a:spcPct val="120000"/>
              </a:lnSpc>
              <a:spcBef>
                <a:spcPts val="500"/>
              </a:spcBef>
            </a:pPr>
            <a:r>
              <a:rPr lang="en-US" sz="11200" b="1" u="sng" dirty="0"/>
              <a:t>Frequency</a:t>
            </a:r>
            <a:r>
              <a:rPr lang="en-US" sz="11200" dirty="0"/>
              <a:t>: number of cycles per second; measured in hertz, kilohertz and </a:t>
            </a:r>
            <a:br>
              <a:rPr lang="en-US" sz="11200" dirty="0"/>
            </a:br>
            <a:r>
              <a:rPr lang="en-US" sz="11200" dirty="0"/>
              <a:t>megahertz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533400"/>
            <a:ext cx="8229600" cy="914400"/>
          </a:xfrm>
        </p:spPr>
        <p:txBody>
          <a:bodyPr/>
          <a:lstStyle/>
          <a:p>
            <a:r>
              <a:rPr lang="en-US" dirty="0"/>
              <a:t>Measuring Waveforms</a:t>
            </a:r>
          </a:p>
        </p:txBody>
      </p:sp>
      <p:sp>
        <p:nvSpPr>
          <p:cNvPr id="143363" name="Rectangle 3"/>
          <p:cNvSpPr>
            <a:spLocks noGrp="1" noChangeArrowheads="1"/>
          </p:cNvSpPr>
          <p:nvPr>
            <p:ph idx="1"/>
          </p:nvPr>
        </p:nvSpPr>
        <p:spPr>
          <a:xfrm>
            <a:off x="457200" y="1828800"/>
            <a:ext cx="7772400" cy="4114800"/>
          </a:xfrm>
        </p:spPr>
        <p:txBody>
          <a:bodyPr/>
          <a:lstStyle/>
          <a:p>
            <a:r>
              <a:rPr lang="en-US" sz="2800" b="1" u="sng" dirty="0"/>
              <a:t>Pulse Width</a:t>
            </a:r>
            <a:r>
              <a:rPr lang="en-US" sz="2800" dirty="0"/>
              <a:t>: the amount of time the pulse takes to go from low to high and back to low again</a:t>
            </a:r>
          </a:p>
          <a:p>
            <a:r>
              <a:rPr lang="en-US" sz="2800" b="1" u="sng" dirty="0"/>
              <a:t>Phase Shift</a:t>
            </a:r>
            <a:r>
              <a:rPr lang="en-US" sz="2800" dirty="0"/>
              <a:t>: when cycles are out of synch—sometimes on purpose, such as in a 3-phase electrical power transmission system </a:t>
            </a:r>
          </a:p>
          <a:p>
            <a:r>
              <a:rPr lang="en-US" sz="2800" b="1" u="sng" dirty="0"/>
              <a:t>Duty Cycle</a:t>
            </a:r>
            <a:r>
              <a:rPr lang="en-US" sz="2800" dirty="0"/>
              <a:t>:</a:t>
            </a:r>
            <a:r>
              <a:rPr lang="en-US" sz="2800" b="1" dirty="0">
                <a:solidFill>
                  <a:schemeClr val="tx1"/>
                </a:solidFill>
                <a:latin typeface="+mn-lt"/>
              </a:rPr>
              <a:t> </a:t>
            </a:r>
            <a:r>
              <a:rPr lang="en-US" sz="2800" dirty="0">
                <a:solidFill>
                  <a:schemeClr val="tx1"/>
                </a:solidFill>
                <a:latin typeface="+mn-lt"/>
              </a:rPr>
              <a:t>used as a measure of the amount of time a device can operate before it either needs a “rest” or wears out; expressed as a ratio of “on” duty vs. “off “ duty and written as a percentage</a:t>
            </a:r>
          </a:p>
          <a:p>
            <a:pPr lvl="1"/>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304800"/>
            <a:ext cx="8229600" cy="914400"/>
          </a:xfrm>
        </p:spPr>
        <p:txBody>
          <a:bodyPr/>
          <a:lstStyle/>
          <a:p>
            <a:r>
              <a:rPr lang="en-US" dirty="0"/>
              <a:t>Measuring Waveforms</a:t>
            </a:r>
          </a:p>
        </p:txBody>
      </p:sp>
      <p:sp>
        <p:nvSpPr>
          <p:cNvPr id="140291" name="Rectangle 3"/>
          <p:cNvSpPr>
            <a:spLocks noGrp="1" noChangeArrowheads="1"/>
          </p:cNvSpPr>
          <p:nvPr>
            <p:ph idx="1"/>
          </p:nvPr>
        </p:nvSpPr>
        <p:spPr>
          <a:xfrm>
            <a:off x="685800" y="1371600"/>
            <a:ext cx="8229600" cy="4114800"/>
          </a:xfrm>
        </p:spPr>
        <p:txBody>
          <a:bodyPr>
            <a:normAutofit fontScale="25000" lnSpcReduction="20000"/>
          </a:bodyPr>
          <a:lstStyle/>
          <a:p>
            <a:pPr>
              <a:spcBef>
                <a:spcPts val="700"/>
              </a:spcBef>
            </a:pPr>
            <a:r>
              <a:rPr lang="en-US" sz="11200" dirty="0">
                <a:solidFill>
                  <a:schemeClr val="tx1"/>
                </a:solidFill>
                <a:latin typeface="+mn-lt"/>
                <a:ea typeface="+mn-ea"/>
                <a:cs typeface="+mn-cs"/>
              </a:rPr>
              <a:t>As seen in waveforms, the value of an AC voltage is continually changing from zero up to the positive peak, down through zero to the negative peak and back to up to zero and the positive peak again. </a:t>
            </a:r>
          </a:p>
          <a:p>
            <a:pPr>
              <a:spcBef>
                <a:spcPts val="700"/>
              </a:spcBef>
              <a:buNone/>
            </a:pPr>
            <a:endParaRPr lang="en-US" sz="11200" dirty="0">
              <a:solidFill>
                <a:schemeClr val="tx1"/>
              </a:solidFill>
              <a:latin typeface="+mn-lt"/>
              <a:ea typeface="+mn-ea"/>
              <a:cs typeface="+mn-cs"/>
            </a:endParaRPr>
          </a:p>
          <a:p>
            <a:pPr>
              <a:spcBef>
                <a:spcPts val="700"/>
              </a:spcBef>
            </a:pPr>
            <a:r>
              <a:rPr lang="en-US" sz="11200" dirty="0">
                <a:solidFill>
                  <a:schemeClr val="tx1"/>
                </a:solidFill>
                <a:latin typeface="+mn-lt"/>
                <a:ea typeface="+mn-ea"/>
                <a:cs typeface="+mn-cs"/>
              </a:rPr>
              <a:t>Therefore, </a:t>
            </a:r>
            <a:r>
              <a:rPr lang="en-US" sz="11200" dirty="0"/>
              <a:t>AC voltage spends </a:t>
            </a:r>
            <a:r>
              <a:rPr lang="en-US" sz="11200" dirty="0">
                <a:solidFill>
                  <a:schemeClr val="tx1"/>
                </a:solidFill>
                <a:latin typeface="+mn-lt"/>
                <a:ea typeface="+mn-ea"/>
                <a:cs typeface="+mn-cs"/>
              </a:rPr>
              <a:t>less time at peak voltage than a calculation using it would show,  so this is not a good measure of its real effect. </a:t>
            </a:r>
          </a:p>
          <a:p>
            <a:pPr>
              <a:spcBef>
                <a:spcPts val="700"/>
              </a:spcBef>
              <a:buNone/>
            </a:pPr>
            <a:endParaRPr lang="en-US" sz="11200" dirty="0">
              <a:solidFill>
                <a:schemeClr val="tx1"/>
              </a:solidFill>
              <a:latin typeface="+mn-lt"/>
              <a:ea typeface="+mn-ea"/>
              <a:cs typeface="+mn-cs"/>
            </a:endParaRPr>
          </a:p>
          <a:p>
            <a:pPr>
              <a:spcBef>
                <a:spcPts val="700"/>
              </a:spcBef>
            </a:pPr>
            <a:r>
              <a:rPr lang="en-US" sz="11200" dirty="0">
                <a:solidFill>
                  <a:schemeClr val="tx1"/>
                </a:solidFill>
                <a:latin typeface="+mn-lt"/>
                <a:ea typeface="+mn-ea"/>
                <a:cs typeface="+mn-cs"/>
              </a:rPr>
              <a:t>Substitute the root mean square voltage (V</a:t>
            </a:r>
            <a:r>
              <a:rPr lang="en-US" sz="11200" baseline="-25000" dirty="0">
                <a:solidFill>
                  <a:schemeClr val="tx1"/>
                </a:solidFill>
                <a:latin typeface="+mn-lt"/>
                <a:ea typeface="+mn-ea"/>
                <a:cs typeface="+mn-cs"/>
              </a:rPr>
              <a:t>RMS</a:t>
            </a:r>
            <a:r>
              <a:rPr lang="en-US" sz="11200" dirty="0">
                <a:solidFill>
                  <a:schemeClr val="tx1"/>
                </a:solidFill>
                <a:latin typeface="+mn-lt"/>
                <a:ea typeface="+mn-ea"/>
                <a:cs typeface="+mn-cs"/>
              </a:rPr>
              <a:t>) which is about 0.7  (70%) of the peak voltage</a:t>
            </a:r>
            <a:br>
              <a:rPr lang="en-US" sz="11200" dirty="0">
                <a:solidFill>
                  <a:schemeClr val="tx1"/>
                </a:solidFill>
                <a:latin typeface="+mn-lt"/>
                <a:ea typeface="+mn-ea"/>
                <a:cs typeface="+mn-cs"/>
              </a:rPr>
            </a:br>
            <a:r>
              <a:rPr lang="en-US" sz="11200" dirty="0">
                <a:solidFill>
                  <a:schemeClr val="tx1"/>
                </a:solidFill>
                <a:latin typeface="+mn-lt"/>
                <a:ea typeface="+mn-ea"/>
                <a:cs typeface="+mn-cs"/>
              </a:rPr>
              <a:t> (V</a:t>
            </a:r>
            <a:r>
              <a:rPr lang="en-US" sz="11200" baseline="-25000" dirty="0">
                <a:solidFill>
                  <a:schemeClr val="tx1"/>
                </a:solidFill>
                <a:latin typeface="+mn-lt"/>
                <a:ea typeface="+mn-ea"/>
                <a:cs typeface="+mn-cs"/>
              </a:rPr>
              <a:t>p</a:t>
            </a:r>
            <a:r>
              <a:rPr lang="en-US" sz="11200" dirty="0">
                <a:solidFill>
                  <a:schemeClr val="tx1"/>
                </a:solidFill>
                <a:latin typeface="+mn-lt"/>
                <a:ea typeface="+mn-ea"/>
                <a:cs typeface="+mn-cs"/>
              </a:rPr>
              <a:t>), into equations:    V</a:t>
            </a:r>
            <a:r>
              <a:rPr lang="en-US" sz="11200" baseline="-25000" dirty="0">
                <a:solidFill>
                  <a:schemeClr val="tx1"/>
                </a:solidFill>
                <a:latin typeface="+mn-lt"/>
                <a:ea typeface="+mn-ea"/>
                <a:cs typeface="+mn-cs"/>
              </a:rPr>
              <a:t>RMS</a:t>
            </a:r>
            <a:r>
              <a:rPr lang="en-US" sz="11200" dirty="0">
                <a:solidFill>
                  <a:schemeClr val="tx1"/>
                </a:solidFill>
                <a:latin typeface="+mn-lt"/>
                <a:ea typeface="+mn-ea"/>
                <a:cs typeface="+mn-cs"/>
              </a:rPr>
              <a:t> = 0.707 × V</a:t>
            </a:r>
            <a:r>
              <a:rPr lang="en-US" sz="11200" baseline="-25000" dirty="0"/>
              <a:t>P</a:t>
            </a:r>
            <a:r>
              <a:rPr lang="en-US" sz="11200" dirty="0">
                <a:solidFill>
                  <a:schemeClr val="tx1"/>
                </a:solidFill>
                <a:latin typeface="+mn-lt"/>
                <a:ea typeface="+mn-ea"/>
                <a:cs typeface="+mn-cs"/>
              </a:rPr>
              <a:t> </a:t>
            </a:r>
            <a:r>
              <a:rPr lang="en-US" sz="11200" dirty="0"/>
              <a:t> </a:t>
            </a:r>
            <a:br>
              <a:rPr lang="en-US" sz="2400" dirty="0"/>
            </a:b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533400"/>
            <a:ext cx="8229600" cy="990600"/>
          </a:xfrm>
        </p:spPr>
        <p:txBody>
          <a:bodyPr/>
          <a:lstStyle/>
          <a:p>
            <a:r>
              <a:rPr lang="en-US" dirty="0"/>
              <a:t>Measuring Waveforms</a:t>
            </a:r>
          </a:p>
        </p:txBody>
      </p:sp>
      <p:sp>
        <p:nvSpPr>
          <p:cNvPr id="146435" name="Rectangle 3"/>
          <p:cNvSpPr>
            <a:spLocks noGrp="1" noChangeArrowheads="1"/>
          </p:cNvSpPr>
          <p:nvPr>
            <p:ph idx="1"/>
          </p:nvPr>
        </p:nvSpPr>
        <p:spPr>
          <a:xfrm>
            <a:off x="457200" y="1752600"/>
            <a:ext cx="8229600" cy="4114800"/>
          </a:xfrm>
        </p:spPr>
        <p:txBody>
          <a:bodyPr/>
          <a:lstStyle/>
          <a:p>
            <a:r>
              <a:rPr lang="en-US" b="1" dirty="0"/>
              <a:t>Amplitude</a:t>
            </a:r>
          </a:p>
        </p:txBody>
      </p:sp>
      <p:pic>
        <p:nvPicPr>
          <p:cNvPr id="146436" name="Picture 4"/>
          <p:cNvPicPr>
            <a:picLocks noChangeAspect="1" noChangeArrowheads="1"/>
          </p:cNvPicPr>
          <p:nvPr/>
        </p:nvPicPr>
        <p:blipFill>
          <a:blip r:embed="rId4" cstate="print"/>
          <a:srcRect/>
          <a:stretch>
            <a:fillRect/>
          </a:stretch>
        </p:blipFill>
        <p:spPr bwMode="auto">
          <a:xfrm>
            <a:off x="1752600" y="2286000"/>
            <a:ext cx="5181600" cy="2800350"/>
          </a:xfrm>
          <a:prstGeom prst="rect">
            <a:avLst/>
          </a:prstGeom>
          <a:noFill/>
          <a:ln w="9525">
            <a:noFill/>
            <a:miter lim="800000"/>
            <a:headEnd/>
            <a:tailEnd/>
          </a:ln>
          <a:effectLst/>
        </p:spPr>
      </p:pic>
      <p:graphicFrame>
        <p:nvGraphicFramePr>
          <p:cNvPr id="146437" name="Object 5"/>
          <p:cNvGraphicFramePr>
            <a:graphicFrameLocks noChangeAspect="1"/>
          </p:cNvGraphicFramePr>
          <p:nvPr/>
        </p:nvGraphicFramePr>
        <p:xfrm>
          <a:off x="228600" y="5181600"/>
          <a:ext cx="7804150" cy="758825"/>
        </p:xfrm>
        <a:graphic>
          <a:graphicData uri="http://schemas.openxmlformats.org/presentationml/2006/ole">
            <mc:AlternateContent xmlns:mc="http://schemas.openxmlformats.org/markup-compatibility/2006">
              <mc:Choice xmlns:v="urn:schemas-microsoft-com:vml" Requires="v">
                <p:oleObj spid="_x0000_s146438" name="Equation" r:id="rId5" imgW="3136680" imgH="304560" progId="">
                  <p:embed/>
                </p:oleObj>
              </mc:Choice>
              <mc:Fallback>
                <p:oleObj name="Equation" r:id="rId5" imgW="3136680" imgH="304560" progId="">
                  <p:embed/>
                  <p:pic>
                    <p:nvPicPr>
                      <p:cNvPr id="0" name="Picture 5" descr="Blue tissue pa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181600"/>
                        <a:ext cx="7804150" cy="758825"/>
                      </a:xfrm>
                      <a:prstGeom prst="rect">
                        <a:avLst/>
                      </a:prstGeom>
                      <a:blipFill dpi="0" rotWithShape="0">
                        <a:blip r:embed="rId7"/>
                        <a:srcRect/>
                        <a:tile tx="0" ty="0" sx="100000" sy="100000" flip="none" algn="tl"/>
                      </a:blipFill>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533400"/>
            <a:ext cx="8229600" cy="838200"/>
          </a:xfrm>
        </p:spPr>
        <p:txBody>
          <a:bodyPr/>
          <a:lstStyle/>
          <a:p>
            <a:r>
              <a:rPr lang="en-US" dirty="0"/>
              <a:t>Measuring Waveforms</a:t>
            </a:r>
          </a:p>
        </p:txBody>
      </p:sp>
      <p:sp>
        <p:nvSpPr>
          <p:cNvPr id="147459" name="Rectangle 3"/>
          <p:cNvSpPr>
            <a:spLocks noGrp="1" noChangeArrowheads="1"/>
          </p:cNvSpPr>
          <p:nvPr>
            <p:ph idx="1"/>
          </p:nvPr>
        </p:nvSpPr>
        <p:spPr>
          <a:xfrm>
            <a:off x="457200" y="1828800"/>
            <a:ext cx="8229600" cy="4114800"/>
          </a:xfrm>
        </p:spPr>
        <p:txBody>
          <a:bodyPr/>
          <a:lstStyle/>
          <a:p>
            <a:r>
              <a:rPr lang="en-US" sz="2800" b="1" dirty="0"/>
              <a:t>Frequency is the number  of </a:t>
            </a:r>
            <a:br>
              <a:rPr lang="en-US" sz="2800" b="1" dirty="0"/>
            </a:br>
            <a:r>
              <a:rPr lang="en-US" sz="2800" b="1" dirty="0"/>
              <a:t>cycles per second</a:t>
            </a:r>
          </a:p>
          <a:p>
            <a:r>
              <a:rPr lang="en-US" sz="2800" b="1" dirty="0"/>
              <a:t>T = time period in  seconds</a:t>
            </a:r>
          </a:p>
        </p:txBody>
      </p:sp>
      <p:graphicFrame>
        <p:nvGraphicFramePr>
          <p:cNvPr id="147461" name="Object 5"/>
          <p:cNvGraphicFramePr>
            <a:graphicFrameLocks noChangeAspect="1"/>
          </p:cNvGraphicFramePr>
          <p:nvPr/>
        </p:nvGraphicFramePr>
        <p:xfrm>
          <a:off x="609600" y="3657600"/>
          <a:ext cx="4146550" cy="1676400"/>
        </p:xfrm>
        <a:graphic>
          <a:graphicData uri="http://schemas.openxmlformats.org/presentationml/2006/ole">
            <mc:AlternateContent xmlns:mc="http://schemas.openxmlformats.org/markup-compatibility/2006">
              <mc:Choice xmlns:v="urn:schemas-microsoft-com:vml" Requires="v">
                <p:oleObj spid="_x0000_s147462" name="Equation" r:id="rId4" imgW="3695400" imgH="1282680" progId="">
                  <p:embed/>
                </p:oleObj>
              </mc:Choice>
              <mc:Fallback>
                <p:oleObj name="Equation" r:id="rId4" imgW="3695400" imgH="1282680" progId="">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657600"/>
                        <a:ext cx="4146550" cy="1676400"/>
                      </a:xfrm>
                      <a:prstGeom prst="rect">
                        <a:avLst/>
                      </a:prstGeom>
                      <a:solidFill>
                        <a:srgbClr val="CCFFFF"/>
                      </a:solidFill>
                    </p:spPr>
                  </p:pic>
                </p:oleObj>
              </mc:Fallback>
            </mc:AlternateContent>
          </a:graphicData>
        </a:graphic>
      </p:graphicFrame>
      <p:pic>
        <p:nvPicPr>
          <p:cNvPr id="147462" name="Picture 6"/>
          <p:cNvPicPr>
            <a:picLocks noChangeAspect="1" noChangeArrowheads="1"/>
          </p:cNvPicPr>
          <p:nvPr/>
        </p:nvPicPr>
        <p:blipFill>
          <a:blip r:embed="rId6" cstate="print"/>
          <a:srcRect/>
          <a:stretch>
            <a:fillRect/>
          </a:stretch>
        </p:blipFill>
        <p:spPr bwMode="auto">
          <a:xfrm>
            <a:off x="5638800" y="1828800"/>
            <a:ext cx="2959100" cy="29718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735</TotalTime>
  <Words>1040</Words>
  <Application>Microsoft Office PowerPoint</Application>
  <PresentationFormat>On-screen Show (4:3)</PresentationFormat>
  <Paragraphs>209</Paragraphs>
  <Slides>46</Slides>
  <Notes>40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4" baseType="lpstr">
      <vt:lpstr>Arial</vt:lpstr>
      <vt:lpstr>Calibri</vt:lpstr>
      <vt:lpstr>Corbel</vt:lpstr>
      <vt:lpstr>Tahoma</vt:lpstr>
      <vt:lpstr>Wingdings 2</vt:lpstr>
      <vt:lpstr>Deluxe</vt:lpstr>
      <vt:lpstr>Custom Design</vt:lpstr>
      <vt:lpstr>Equation</vt:lpstr>
      <vt:lpstr>The Oscilloscope shows voltage, Waveforms, &amp; Phase shifts</vt:lpstr>
      <vt:lpstr>What is an Oscilloscope?</vt:lpstr>
      <vt:lpstr>Why Use an Oscilloscope?</vt:lpstr>
      <vt:lpstr>Viewing Waveforms</vt:lpstr>
      <vt:lpstr>Why Use an Oscilloscope?</vt:lpstr>
      <vt:lpstr>Measuring Waveforms</vt:lpstr>
      <vt:lpstr>Measuring Waveforms</vt:lpstr>
      <vt:lpstr>Measuring Waveforms</vt:lpstr>
      <vt:lpstr>Measuring Waveforms</vt:lpstr>
      <vt:lpstr>Measuring Waveforms</vt:lpstr>
      <vt:lpstr>Measuring Waveforms</vt:lpstr>
      <vt:lpstr>Measuring Waveforms</vt:lpstr>
      <vt:lpstr>Measuring Waveforms</vt:lpstr>
      <vt:lpstr>Measuring Waveforms</vt:lpstr>
      <vt:lpstr>Measuring Waveforms</vt:lpstr>
      <vt:lpstr>Measuring Waveforms</vt:lpstr>
      <vt:lpstr>Measuring Waveforms</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Time for a little review…</vt:lpstr>
      <vt:lpstr>How do you get the signal from the source into the oscilloscope?</vt:lpstr>
      <vt:lpstr>The Oscilloscope Probe</vt:lpstr>
      <vt:lpstr>A Typical Oscilloscope Probe</vt:lpstr>
      <vt:lpstr>The Oscilloscope Probe</vt:lpstr>
      <vt:lpstr>The Oscilloscope Probe</vt:lpstr>
      <vt:lpstr>The Oscilloscope Probe Review</vt:lpstr>
      <vt:lpstr>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Oscilloscope</dc:title>
  <dc:creator>Pat Hoppe</dc:creator>
  <cp:lastModifiedBy>Valerie Taylor</cp:lastModifiedBy>
  <cp:revision>83</cp:revision>
  <dcterms:created xsi:type="dcterms:W3CDTF">2007-01-06T18:32:51Z</dcterms:created>
  <dcterms:modified xsi:type="dcterms:W3CDTF">2016-07-08T21:12:56Z</dcterms:modified>
</cp:coreProperties>
</file>